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715000" cx="9144000"/>
  <p:notesSz cx="6858000" cy="9144000"/>
  <p:embeddedFontLst>
    <p:embeddedFont>
      <p:font typeface="Roboto Slab"/>
      <p:regular r:id="rId45"/>
      <p:bold r:id="rId46"/>
    </p:embeddedFont>
    <p:embeddedFont>
      <p:font typeface="Comfortaa SemiBold"/>
      <p:regular r:id="rId47"/>
      <p:bold r:id="rId48"/>
    </p:embeddedFont>
    <p:embeddedFont>
      <p:font typeface="Comfortaa Medium"/>
      <p:regular r:id="rId49"/>
      <p:bold r:id="rId50"/>
    </p:embeddedFont>
    <p:embeddedFont>
      <p:font typeface="Montserrat SemiBold"/>
      <p:regular r:id="rId51"/>
      <p:bold r:id="rId52"/>
      <p:italic r:id="rId53"/>
      <p:boldItalic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Roboto Slab Black"/>
      <p:bold r:id="rId63"/>
    </p:embeddedFont>
    <p:embeddedFont>
      <p:font typeface="Montserrat Medium"/>
      <p:regular r:id="rId64"/>
      <p:bold r:id="rId65"/>
      <p:italic r:id="rId66"/>
      <p:boldItalic r:id="rId67"/>
    </p:embeddedFont>
    <p:embeddedFont>
      <p:font typeface="Lora"/>
      <p:regular r:id="rId68"/>
      <p:bold r:id="rId69"/>
      <p:italic r:id="rId70"/>
      <p:boldItalic r:id="rId71"/>
    </p:embeddedFont>
    <p:embeddedFont>
      <p:font typeface="Montserrat ExtraBold"/>
      <p:bold r:id="rId72"/>
      <p:boldItalic r:id="rId73"/>
    </p:embeddedFont>
    <p:embeddedFont>
      <p:font typeface="Merriweather"/>
      <p:regular r:id="rId74"/>
      <p:bold r:id="rId75"/>
      <p:italic r:id="rId76"/>
      <p:boldItalic r:id="rId77"/>
    </p:embeddedFont>
    <p:embeddedFont>
      <p:font typeface="Comfortaa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Slab-bold.fntdata"/><Relationship Id="rId45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SemiBold-bold.fntdata"/><Relationship Id="rId47" Type="http://schemas.openxmlformats.org/officeDocument/2006/relationships/font" Target="fonts/ComfortaaSemiBold-regular.fntdata"/><Relationship Id="rId49" Type="http://schemas.openxmlformats.org/officeDocument/2006/relationships/font" Target="fonts/Comfortaa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ExtraBold-boldItalic.fntdata"/><Relationship Id="rId72" Type="http://schemas.openxmlformats.org/officeDocument/2006/relationships/font" Target="fonts/MontserratExtraBold-bold.fntdata"/><Relationship Id="rId31" Type="http://schemas.openxmlformats.org/officeDocument/2006/relationships/slide" Target="slides/slide26.xml"/><Relationship Id="rId75" Type="http://schemas.openxmlformats.org/officeDocument/2006/relationships/font" Target="fonts/Merriweather-bold.fntdata"/><Relationship Id="rId30" Type="http://schemas.openxmlformats.org/officeDocument/2006/relationships/slide" Target="slides/slide25.xml"/><Relationship Id="rId74" Type="http://schemas.openxmlformats.org/officeDocument/2006/relationships/font" Target="fonts/Merriweather-regular.fntdata"/><Relationship Id="rId33" Type="http://schemas.openxmlformats.org/officeDocument/2006/relationships/slide" Target="slides/slide28.xml"/><Relationship Id="rId77" Type="http://schemas.openxmlformats.org/officeDocument/2006/relationships/font" Target="fonts/Merriweather-boldItalic.fntdata"/><Relationship Id="rId32" Type="http://schemas.openxmlformats.org/officeDocument/2006/relationships/slide" Target="slides/slide27.xml"/><Relationship Id="rId76" Type="http://schemas.openxmlformats.org/officeDocument/2006/relationships/font" Target="fonts/Merriweather-italic.fntdata"/><Relationship Id="rId35" Type="http://schemas.openxmlformats.org/officeDocument/2006/relationships/slide" Target="slides/slide30.xml"/><Relationship Id="rId79" Type="http://schemas.openxmlformats.org/officeDocument/2006/relationships/font" Target="fonts/Comfortaa-bold.fntdata"/><Relationship Id="rId34" Type="http://schemas.openxmlformats.org/officeDocument/2006/relationships/slide" Target="slides/slide29.xml"/><Relationship Id="rId78" Type="http://schemas.openxmlformats.org/officeDocument/2006/relationships/font" Target="fonts/Comfortaa-regular.fntdata"/><Relationship Id="rId71" Type="http://schemas.openxmlformats.org/officeDocument/2006/relationships/font" Target="fonts/Lora-boldItalic.fntdata"/><Relationship Id="rId70" Type="http://schemas.openxmlformats.org/officeDocument/2006/relationships/font" Target="fonts/Lora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Medium-regular.fntdata"/><Relationship Id="rId63" Type="http://schemas.openxmlformats.org/officeDocument/2006/relationships/font" Target="fonts/RobotoSlabBlack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Medium-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Medium-bold.fntdata"/><Relationship Id="rId24" Type="http://schemas.openxmlformats.org/officeDocument/2006/relationships/slide" Target="slides/slide19.xml"/><Relationship Id="rId68" Type="http://schemas.openxmlformats.org/officeDocument/2006/relationships/font" Target="fonts/Lora-regular.fntdata"/><Relationship Id="rId23" Type="http://schemas.openxmlformats.org/officeDocument/2006/relationships/slide" Target="slides/slide18.xml"/><Relationship Id="rId67" Type="http://schemas.openxmlformats.org/officeDocument/2006/relationships/font" Target="fonts/MontserratMedium-boldItalic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or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SemiBold-regular.fntdata"/><Relationship Id="rId50" Type="http://schemas.openxmlformats.org/officeDocument/2006/relationships/font" Target="fonts/ComfortaaMedium-bold.fntdata"/><Relationship Id="rId53" Type="http://schemas.openxmlformats.org/officeDocument/2006/relationships/font" Target="fonts/MontserratSemiBold-italic.fntdata"/><Relationship Id="rId52" Type="http://schemas.openxmlformats.org/officeDocument/2006/relationships/font" Target="fonts/MontserratSemiBold-bold.fntdata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SemiBold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b104c0a67_0_6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b104c0a6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b29d4181d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b29d418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b29d4181d_1_2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b29d4181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b29d4181d_1_8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b29d4181d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b29d4181d_1_5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b29d4181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b411bb115_0_8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b411bb11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b29d4181d_1_11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b29d4181d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b29d4181d_1_14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b29d4181d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b29d4181d_1_18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b29d4181d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b29d4181d_1_19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b29d4181d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b29d4181d_1_20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b29d4181d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b104c0a67_0_7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b104c0a6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b29d4181d_1_21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b29d4181d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b30bed22b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b30bed2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b411bb115_6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b411bb11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b30bed22b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b30bed22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b30bed22b_0_2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b30bed2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b30bed22b_0_3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b30bed22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b30bed22b_0_5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b30bed22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37b466638c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37b46663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b411bb115_6_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5b411bb115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37b466638c_0_1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37b46663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b26171c82_1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b26171c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37b466638c_0_3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37b466638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7b466638c_0_6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37b466638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37b466638c_0_10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37b466638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37b466638c_0_12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37b466638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37b466638c_0_14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37b466638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b411bb115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b411bb1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5b411bb115_0_2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5b411bb1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5b411bb115_0_4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5b411bb11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5b411bb115_0_6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5b411bb11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b411bb115_0_7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5b411bb11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b104c0a67_0_9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b104c0a6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b104c0a67_0_20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b104c0a6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b104c0a67_0_21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b104c0a6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b104c0a67_0_21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b104c0a6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b104c0a67_0_2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b104c0a6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b104c0a67_0_22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b104c0a6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8"/>
            <a:ext cx="4572000" cy="571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667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49.png"/><Relationship Id="rId6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74.png"/><Relationship Id="rId6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07163" y="1239450"/>
            <a:ext cx="756900" cy="404700"/>
          </a:xfrm>
          <a:prstGeom prst="rect">
            <a:avLst/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300" y="1889813"/>
            <a:ext cx="2823300" cy="94133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5650391" y="2878231"/>
            <a:ext cx="2749200" cy="20700"/>
          </a:xfrm>
          <a:prstGeom prst="rect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78562" y="1257150"/>
            <a:ext cx="23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FFD9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scientist at    </a:t>
            </a:r>
            <a:r>
              <a:rPr b="1" lang="en" sz="1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Cars 24</a:t>
            </a:r>
            <a:r>
              <a:rPr lang="en" sz="1200">
                <a:solidFill>
                  <a:srgbClr val="FFD9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200">
              <a:solidFill>
                <a:srgbClr val="FCE5C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60350" y="336675"/>
            <a:ext cx="2823300" cy="541800"/>
          </a:xfrm>
          <a:prstGeom prst="rect">
            <a:avLst/>
          </a:prstGeom>
          <a:noFill/>
          <a:ln cap="flat" cmpd="sng" w="9525">
            <a:solidFill>
              <a:srgbClr val="F7F7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76750" lIns="176750" spcFirstLastPara="1" rIns="176750" wrap="square" tIns="176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Cars 24 Problem Overview</a:t>
            </a:r>
            <a:endParaRPr sz="12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728663" y="1257150"/>
            <a:ext cx="18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Sells pre-owned cars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3095213" y="1441800"/>
            <a:ext cx="478500" cy="0"/>
          </a:xfrm>
          <a:prstGeom prst="straightConnector1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" name="Google Shape;61;p13"/>
          <p:cNvSpPr txBox="1"/>
          <p:nvPr/>
        </p:nvSpPr>
        <p:spPr>
          <a:xfrm>
            <a:off x="2126363" y="2238675"/>
            <a:ext cx="274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C9DA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automate pricing the old car</a:t>
            </a:r>
            <a:endParaRPr sz="1200">
              <a:solidFill>
                <a:srgbClr val="C9DAF8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38890" l="9112" r="62805" t="36413"/>
          <a:stretch/>
        </p:blipFill>
        <p:spPr>
          <a:xfrm>
            <a:off x="2781527" y="3390900"/>
            <a:ext cx="1602297" cy="24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38890" l="9112" r="62805" t="36413"/>
          <a:stretch/>
        </p:blipFill>
        <p:spPr>
          <a:xfrm>
            <a:off x="4311280" y="3390900"/>
            <a:ext cx="1602297" cy="2415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754763" y="3314700"/>
            <a:ext cx="1877700" cy="369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Given car features 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907189" y="4223900"/>
            <a:ext cx="57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 Make, Model Mileage , Odometer, Service History etc. )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66" name="Google Shape;66;p13"/>
          <p:cNvCxnSpPr/>
          <p:nvPr/>
        </p:nvCxnSpPr>
        <p:spPr>
          <a:xfrm>
            <a:off x="5370313" y="4408550"/>
            <a:ext cx="478500" cy="0"/>
          </a:xfrm>
          <a:prstGeom prst="straightConnector1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3"/>
          <p:cNvSpPr txBox="1"/>
          <p:nvPr/>
        </p:nvSpPr>
        <p:spPr>
          <a:xfrm>
            <a:off x="6103503" y="3777500"/>
            <a:ext cx="2333100" cy="1262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  <a:latin typeface="Roboto Slab"/>
                <a:ea typeface="Roboto Slab"/>
                <a:cs typeface="Roboto Slab"/>
                <a:sym typeface="Roboto Slab"/>
              </a:rPr>
              <a:t>Predictors / Features</a:t>
            </a:r>
            <a:endParaRPr b="1" sz="1200">
              <a:solidFill>
                <a:srgbClr val="99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20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b="1" sz="1200"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8" name="Google Shape;68;p13"/>
          <p:cNvCxnSpPr>
            <a:endCxn id="61" idx="1"/>
          </p:cNvCxnSpPr>
          <p:nvPr/>
        </p:nvCxnSpPr>
        <p:spPr>
          <a:xfrm>
            <a:off x="997163" y="2423325"/>
            <a:ext cx="1129200" cy="0"/>
          </a:xfrm>
          <a:prstGeom prst="straightConnector1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3"/>
          <p:cNvCxnSpPr/>
          <p:nvPr/>
        </p:nvCxnSpPr>
        <p:spPr>
          <a:xfrm>
            <a:off x="997175" y="1684425"/>
            <a:ext cx="0" cy="738900"/>
          </a:xfrm>
          <a:prstGeom prst="straightConnector1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3072000" y="32419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460700" y="852639"/>
            <a:ext cx="60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But,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460700" y="1213139"/>
            <a:ext cx="372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Goal: </a:t>
            </a:r>
            <a:r>
              <a:rPr lang="en" sz="13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 well on </a:t>
            </a:r>
            <a:r>
              <a:rPr lang="en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 </a:t>
            </a:r>
            <a:r>
              <a:rPr lang="en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sample.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60700" y="2886583"/>
            <a:ext cx="16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00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Problem??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60700" y="3426639"/>
            <a:ext cx="5187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do we know if our model is good in predicting for </a:t>
            </a:r>
            <a:r>
              <a:rPr lang="en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 </a:t>
            </a:r>
            <a:r>
              <a:rPr lang="en" sz="130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sample ?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150" y="4334900"/>
            <a:ext cx="844800" cy="322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2"/>
          <p:cNvCxnSpPr/>
          <p:nvPr/>
        </p:nvCxnSpPr>
        <p:spPr>
          <a:xfrm>
            <a:off x="2590225" y="4513875"/>
            <a:ext cx="3471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2"/>
          <p:cNvSpPr txBox="1"/>
          <p:nvPr/>
        </p:nvSpPr>
        <p:spPr>
          <a:xfrm>
            <a:off x="3193600" y="4300056"/>
            <a:ext cx="17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FF00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UNKNOWN</a:t>
            </a:r>
            <a:endParaRPr>
              <a:solidFill>
                <a:srgbClr val="FF00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000" y="1669050"/>
            <a:ext cx="3352000" cy="118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2000" y="3075375"/>
            <a:ext cx="2884924" cy="251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/>
        </p:nvSpPr>
        <p:spPr>
          <a:xfrm>
            <a:off x="3072000" y="32419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298200" y="355539"/>
            <a:ext cx="117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Solution: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60700" y="1213139"/>
            <a:ext cx="37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1146925" y="1220806"/>
            <a:ext cx="35184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00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 NOT</a:t>
            </a:r>
            <a:r>
              <a:rPr lang="en" sz="130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use whole data for </a:t>
            </a:r>
            <a:r>
              <a:rPr lang="en" sz="1300">
                <a:solidFill>
                  <a:srgbClr val="00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TRAINING 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300" y="5191125"/>
            <a:ext cx="844800" cy="322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3"/>
          <p:cNvCxnSpPr/>
          <p:nvPr/>
        </p:nvCxnSpPr>
        <p:spPr>
          <a:xfrm flipH="1" rot="10800000">
            <a:off x="1457000" y="4526618"/>
            <a:ext cx="177600" cy="53610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9" name="Google Shape;189;p23"/>
          <p:cNvSpPr txBox="1"/>
          <p:nvPr/>
        </p:nvSpPr>
        <p:spPr>
          <a:xfrm>
            <a:off x="554975" y="5150518"/>
            <a:ext cx="17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FF00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Check if: </a:t>
            </a:r>
            <a:endParaRPr>
              <a:solidFill>
                <a:srgbClr val="FF00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554975" y="784339"/>
            <a:ext cx="618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Because we don’t know the ground truth (y) for New Sample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288225" y="3063338"/>
            <a:ext cx="56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80%</a:t>
            </a:r>
            <a:endParaRPr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64675" y="2500543"/>
            <a:ext cx="17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FF00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Typi</a:t>
            </a:r>
            <a:r>
              <a:rPr lang="en" sz="1300">
                <a:solidFill>
                  <a:srgbClr val="FF00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r>
              <a:rPr lang="en" sz="1300">
                <a:solidFill>
                  <a:srgbClr val="FF00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ally,</a:t>
            </a:r>
            <a:endParaRPr>
              <a:solidFill>
                <a:srgbClr val="FF00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288225" y="3781638"/>
            <a:ext cx="56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20%</a:t>
            </a:r>
            <a:endParaRPr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3769975" y="2588025"/>
            <a:ext cx="2404200" cy="684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this for training the data</a:t>
            </a:r>
            <a:endParaRPr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3769975" y="3448250"/>
            <a:ext cx="2404200" cy="684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this as a proxy for unseen data </a:t>
            </a:r>
            <a:endParaRPr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96" name="Google Shape;196;p23"/>
          <p:cNvCxnSpPr>
            <a:stCxn id="197" idx="3"/>
            <a:endCxn id="194" idx="1"/>
          </p:cNvCxnSpPr>
          <p:nvPr/>
        </p:nvCxnSpPr>
        <p:spPr>
          <a:xfrm flipH="1" rot="10800000">
            <a:off x="3327475" y="2930475"/>
            <a:ext cx="442500" cy="405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3"/>
          <p:cNvCxnSpPr/>
          <p:nvPr/>
        </p:nvCxnSpPr>
        <p:spPr>
          <a:xfrm>
            <a:off x="3327403" y="333633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3"/>
          <p:cNvCxnSpPr>
            <a:endCxn id="195" idx="1"/>
          </p:cNvCxnSpPr>
          <p:nvPr/>
        </p:nvCxnSpPr>
        <p:spPr>
          <a:xfrm flipH="1" rot="10800000">
            <a:off x="3334075" y="3790700"/>
            <a:ext cx="435900" cy="374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3"/>
          <p:cNvCxnSpPr/>
          <p:nvPr/>
        </p:nvCxnSpPr>
        <p:spPr>
          <a:xfrm rot="10800000">
            <a:off x="3239550" y="4381600"/>
            <a:ext cx="689400" cy="29370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2520750" y="5343513"/>
            <a:ext cx="1408200" cy="1740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02" name="Google Shape;202;p23"/>
          <p:cNvSpPr txBox="1"/>
          <p:nvPr/>
        </p:nvSpPr>
        <p:spPr>
          <a:xfrm>
            <a:off x="4006550" y="5156206"/>
            <a:ext cx="35184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00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evaluating model performance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825" y="1921549"/>
            <a:ext cx="2162657" cy="2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3928950" y="4452225"/>
            <a:ext cx="1092300" cy="384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‘y’ known</a:t>
            </a:r>
            <a:endParaRPr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1209" y="1620898"/>
            <a:ext cx="2950741" cy="24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3072000" y="401494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Phases for Model Development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694375" y="1429389"/>
            <a:ext cx="37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3046475" y="1556806"/>
            <a:ext cx="351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check if model is learning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375" y="1639000"/>
            <a:ext cx="689400" cy="2204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828550" y="1040964"/>
            <a:ext cx="61848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Training - use train split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15" name="Google Shape;215;p24"/>
          <p:cNvCxnSpPr>
            <a:endCxn id="216" idx="3"/>
          </p:cNvCxnSpPr>
          <p:nvPr/>
        </p:nvCxnSpPr>
        <p:spPr>
          <a:xfrm>
            <a:off x="3337378" y="350083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4"/>
          <p:cNvSpPr txBox="1"/>
          <p:nvPr/>
        </p:nvSpPr>
        <p:spPr>
          <a:xfrm>
            <a:off x="828550" y="1961126"/>
            <a:ext cx="61848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Testing- use test split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124775" y="2472606"/>
            <a:ext cx="351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check if model is generalising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375" y="2554800"/>
            <a:ext cx="689400" cy="22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25" y="3655500"/>
            <a:ext cx="8566726" cy="14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0000" y="1985213"/>
            <a:ext cx="1799575" cy="1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2784125" y="92300"/>
            <a:ext cx="463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Linear Regression Intuition - Single variable</a:t>
            </a:r>
            <a:endParaRPr sz="1600"/>
          </a:p>
        </p:txBody>
      </p:sp>
      <p:sp>
        <p:nvSpPr>
          <p:cNvPr id="227" name="Google Shape;227;p25"/>
          <p:cNvSpPr txBox="1"/>
          <p:nvPr/>
        </p:nvSpPr>
        <p:spPr>
          <a:xfrm>
            <a:off x="192044" y="915450"/>
            <a:ext cx="30000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Let’s take one feature : </a:t>
            </a:r>
            <a:r>
              <a:rPr lang="en" sz="13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525" y="2522225"/>
            <a:ext cx="3000001" cy="244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2353" y="3889937"/>
            <a:ext cx="1799650" cy="182506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278000" y="2522225"/>
            <a:ext cx="3000000" cy="1616100"/>
          </a:xfrm>
          <a:prstGeom prst="rect">
            <a:avLst/>
          </a:prstGeom>
          <a:noFill/>
          <a:ln cap="flat" cmpd="sng" w="9525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FFD966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How do you think price of car change with it's increasing age ?</a:t>
            </a:r>
            <a:endParaRPr sz="1550">
              <a:solidFill>
                <a:srgbClr val="FFD966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-&gt; Decrease with age </a:t>
            </a:r>
            <a:endParaRPr sz="1900">
              <a:solidFill>
                <a:schemeClr val="accen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192050" y="1738588"/>
            <a:ext cx="5882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Suppose we want to predict price of car from it's age</a:t>
            </a:r>
            <a:endParaRPr b="1" sz="19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/>
        </p:nvSpPr>
        <p:spPr>
          <a:xfrm>
            <a:off x="0" y="266294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 is a function of x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325" y="704350"/>
            <a:ext cx="3343925" cy="19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323850" y="2815090"/>
            <a:ext cx="301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1 predictor LR = Straight line</a:t>
            </a:r>
            <a:endParaRPr b="1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32400" y="5156000"/>
            <a:ext cx="1180200" cy="369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Learning?? </a:t>
            </a:r>
            <a:endParaRPr b="1" sz="13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1895100" y="5156000"/>
            <a:ext cx="3463200" cy="369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Estimating best values of &lt;w&gt; vector</a:t>
            </a:r>
            <a:endParaRPr b="1" sz="13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1" name="Google Shape;241;p26"/>
          <p:cNvCxnSpPr/>
          <p:nvPr/>
        </p:nvCxnSpPr>
        <p:spPr>
          <a:xfrm>
            <a:off x="1512600" y="5333000"/>
            <a:ext cx="382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 b="-5898" l="0" r="-5898" t="0"/>
          <a:stretch/>
        </p:blipFill>
        <p:spPr>
          <a:xfrm>
            <a:off x="6126901" y="1477687"/>
            <a:ext cx="3017100" cy="305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773" y="3288925"/>
            <a:ext cx="1903725" cy="12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5935425" y="4499700"/>
            <a:ext cx="3106800" cy="11505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444746"/>
                </a:solidFill>
                <a:latin typeface="Comfortaa"/>
                <a:ea typeface="Comfortaa"/>
                <a:cs typeface="Comfortaa"/>
                <a:sym typeface="Comfortaa"/>
              </a:rPr>
              <a:t>Geometrically,</a:t>
            </a:r>
            <a:endParaRPr b="1" sz="1050">
              <a:solidFill>
                <a:srgbClr val="44474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050">
                <a:solidFill>
                  <a:srgbClr val="444746"/>
                </a:solidFill>
                <a:latin typeface="Comfortaa"/>
                <a:ea typeface="Comfortaa"/>
                <a:cs typeface="Comfortaa"/>
                <a:sym typeface="Comfortaa"/>
              </a:rPr>
              <a:t>Linear Regression is trying to find a line such that most of the points are close to the line</a:t>
            </a:r>
            <a:endParaRPr b="1" sz="11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5" name="Google Shape;245;p26"/>
          <p:cNvCxnSpPr/>
          <p:nvPr/>
        </p:nvCxnSpPr>
        <p:spPr>
          <a:xfrm>
            <a:off x="4033925" y="3669475"/>
            <a:ext cx="69900" cy="22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/>
        </p:nvSpPr>
        <p:spPr>
          <a:xfrm>
            <a:off x="197339" y="594150"/>
            <a:ext cx="3258300" cy="6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Now, what if we take 2 predictors? - </a:t>
            </a:r>
            <a:r>
              <a:rPr lang="en" sz="1300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 , odometer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251" name="Google Shape;251;p27"/>
          <p:cNvCxnSpPr/>
          <p:nvPr/>
        </p:nvCxnSpPr>
        <p:spPr>
          <a:xfrm flipH="1">
            <a:off x="4222138" y="1600350"/>
            <a:ext cx="16200" cy="2268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7"/>
          <p:cNvCxnSpPr/>
          <p:nvPr/>
        </p:nvCxnSpPr>
        <p:spPr>
          <a:xfrm flipH="1">
            <a:off x="3943263" y="3868650"/>
            <a:ext cx="287700" cy="5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7"/>
          <p:cNvCxnSpPr/>
          <p:nvPr/>
        </p:nvCxnSpPr>
        <p:spPr>
          <a:xfrm flipH="1">
            <a:off x="3943250" y="1600350"/>
            <a:ext cx="287700" cy="5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7"/>
          <p:cNvCxnSpPr/>
          <p:nvPr/>
        </p:nvCxnSpPr>
        <p:spPr>
          <a:xfrm>
            <a:off x="4230938" y="2808600"/>
            <a:ext cx="382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4" y="3975675"/>
            <a:ext cx="1617525" cy="16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961" y="2140963"/>
            <a:ext cx="2820385" cy="53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7"/>
          <p:cNvCxnSpPr/>
          <p:nvPr/>
        </p:nvCxnSpPr>
        <p:spPr>
          <a:xfrm>
            <a:off x="5883613" y="1742200"/>
            <a:ext cx="10800" cy="518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7"/>
          <p:cNvCxnSpPr/>
          <p:nvPr/>
        </p:nvCxnSpPr>
        <p:spPr>
          <a:xfrm rot="10800000">
            <a:off x="6803538" y="2623650"/>
            <a:ext cx="11400" cy="369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27"/>
          <p:cNvSpPr txBox="1"/>
          <p:nvPr/>
        </p:nvSpPr>
        <p:spPr>
          <a:xfrm>
            <a:off x="4872913" y="1330388"/>
            <a:ext cx="2032200" cy="338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Weightage given to x1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5894413" y="3038538"/>
            <a:ext cx="2032200" cy="338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Weightage given to x2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7539688" y="1423400"/>
            <a:ext cx="1524600" cy="56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Bias ( to be discussed later)</a:t>
            </a:r>
            <a:endParaRPr sz="700">
              <a:solidFill>
                <a:schemeClr val="accent2"/>
              </a:solidFill>
            </a:endParaRPr>
          </a:p>
        </p:txBody>
      </p:sp>
      <p:cxnSp>
        <p:nvCxnSpPr>
          <p:cNvPr id="262" name="Google Shape;262;p27"/>
          <p:cNvCxnSpPr>
            <a:stCxn id="256" idx="3"/>
          </p:cNvCxnSpPr>
          <p:nvPr/>
        </p:nvCxnSpPr>
        <p:spPr>
          <a:xfrm flipH="1" rot="10800000">
            <a:off x="7904346" y="2119550"/>
            <a:ext cx="201900" cy="29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7"/>
          <p:cNvSpPr txBox="1"/>
          <p:nvPr/>
        </p:nvSpPr>
        <p:spPr>
          <a:xfrm>
            <a:off x="2942850" y="4511072"/>
            <a:ext cx="3258300" cy="731700"/>
          </a:xfrm>
          <a:prstGeom prst="rect">
            <a:avLst/>
          </a:prstGeom>
          <a:noFill/>
          <a:ln cap="flat" cmpd="sng" w="9525">
            <a:solidFill>
              <a:srgbClr val="F7F7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rgbClr val="FF00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What would be the linear function for this case, in 3D??</a:t>
            </a:r>
            <a:endParaRPr sz="1350">
              <a:solidFill>
                <a:srgbClr val="FF00FF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6479488" y="4746688"/>
            <a:ext cx="20322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Plane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0975" y="1538588"/>
            <a:ext cx="2542729" cy="23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/>
        </p:nvSpPr>
        <p:spPr>
          <a:xfrm>
            <a:off x="1034550" y="826075"/>
            <a:ext cx="3349200" cy="35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Univariate linear regression  – 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 feature 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71" name="Google Shape;271;p28"/>
          <p:cNvCxnSpPr>
            <a:stCxn id="270" idx="3"/>
          </p:cNvCxnSpPr>
          <p:nvPr/>
        </p:nvCxnSpPr>
        <p:spPr>
          <a:xfrm flipH="1" rot="10800000">
            <a:off x="4383750" y="994675"/>
            <a:ext cx="1509000" cy="8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8"/>
          <p:cNvSpPr txBox="1"/>
          <p:nvPr/>
        </p:nvSpPr>
        <p:spPr>
          <a:xfrm>
            <a:off x="1034726" y="1295975"/>
            <a:ext cx="3349200" cy="35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B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ivariate linear regression —-    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 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features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1034726" y="1765875"/>
            <a:ext cx="3349200" cy="35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Multi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variate linear regression —  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features 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74" name="Google Shape;274;p28"/>
          <p:cNvCxnSpPr/>
          <p:nvPr/>
        </p:nvCxnSpPr>
        <p:spPr>
          <a:xfrm flipH="1" rot="10800000">
            <a:off x="4383924" y="1437700"/>
            <a:ext cx="1509000" cy="8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28"/>
          <p:cNvCxnSpPr/>
          <p:nvPr/>
        </p:nvCxnSpPr>
        <p:spPr>
          <a:xfrm flipH="1" rot="10800000">
            <a:off x="4383924" y="1911775"/>
            <a:ext cx="1509000" cy="8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28"/>
          <p:cNvSpPr txBox="1"/>
          <p:nvPr/>
        </p:nvSpPr>
        <p:spPr>
          <a:xfrm>
            <a:off x="5938300" y="821875"/>
            <a:ext cx="150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Straight line 2D</a:t>
            </a:r>
            <a:endParaRPr/>
          </a:p>
        </p:txBody>
      </p:sp>
      <p:sp>
        <p:nvSpPr>
          <p:cNvPr id="277" name="Google Shape;277;p28"/>
          <p:cNvSpPr txBox="1"/>
          <p:nvPr/>
        </p:nvSpPr>
        <p:spPr>
          <a:xfrm>
            <a:off x="5938300" y="1206775"/>
            <a:ext cx="10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Plane 3</a:t>
            </a: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</a:t>
            </a:r>
            <a:endParaRPr/>
          </a:p>
        </p:txBody>
      </p:sp>
      <p:sp>
        <p:nvSpPr>
          <p:cNvPr id="278" name="Google Shape;278;p28"/>
          <p:cNvSpPr txBox="1"/>
          <p:nvPr/>
        </p:nvSpPr>
        <p:spPr>
          <a:xfrm>
            <a:off x="5938300" y="1680875"/>
            <a:ext cx="256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d+1 hyperplane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1784402" y="2668313"/>
            <a:ext cx="5575200" cy="384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Learning in Linear Regression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1784402" y="3182438"/>
            <a:ext cx="5575200" cy="669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Estimating best values of &lt; w0, w1, w2, ………wd &gt;</a:t>
            </a:r>
            <a:b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12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Which means to find the weights of best fitting line</a:t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824" y="3996550"/>
            <a:ext cx="3414426" cy="16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/>
        </p:nvSpPr>
        <p:spPr>
          <a:xfrm>
            <a:off x="3177778" y="161925"/>
            <a:ext cx="365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Linear Regression using </a:t>
            </a:r>
            <a:r>
              <a:rPr lang="en" sz="15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Sklearn</a:t>
            </a:r>
            <a:endParaRPr sz="1600"/>
          </a:p>
        </p:txBody>
      </p:sp>
      <p:sp>
        <p:nvSpPr>
          <p:cNvPr id="287" name="Google Shape;287;p29"/>
          <p:cNvSpPr txBox="1"/>
          <p:nvPr/>
        </p:nvSpPr>
        <p:spPr>
          <a:xfrm>
            <a:off x="1365050" y="876850"/>
            <a:ext cx="1593900" cy="384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Univariate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1365053" y="1371525"/>
            <a:ext cx="59076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Fitting the model on 1 predictor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400" y="1866200"/>
            <a:ext cx="717232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/>
        </p:nvSpPr>
        <p:spPr>
          <a:xfrm>
            <a:off x="1365050" y="894875"/>
            <a:ext cx="1593900" cy="384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Univariate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1365053" y="1501013"/>
            <a:ext cx="59076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Weight and Bias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725" y="2107150"/>
            <a:ext cx="303847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673" y="3351100"/>
            <a:ext cx="2101976" cy="21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/>
        </p:nvSpPr>
        <p:spPr>
          <a:xfrm>
            <a:off x="3072000" y="401494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Linear Regression using Sklearn</a:t>
            </a:r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1365050" y="780150"/>
            <a:ext cx="1593900" cy="384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Univariate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1365053" y="1371525"/>
            <a:ext cx="59076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Plotting the predicted values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05" name="Google Shape;3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25" y="1962900"/>
            <a:ext cx="5253251" cy="18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4277875"/>
            <a:ext cx="2319100" cy="13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 txBox="1"/>
          <p:nvPr/>
        </p:nvSpPr>
        <p:spPr>
          <a:xfrm>
            <a:off x="622101" y="4451800"/>
            <a:ext cx="2698800" cy="6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: </a:t>
            </a:r>
            <a:b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Wt. and Bias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328" y="1962900"/>
            <a:ext cx="2780801" cy="20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425" y="991783"/>
            <a:ext cx="668655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138900" y="3327617"/>
            <a:ext cx="3561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Montserrat SemiBold"/>
              <a:buChar char="●"/>
            </a:pPr>
            <a:r>
              <a:rPr lang="en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 have target in training data </a:t>
            </a:r>
            <a:endParaRPr>
              <a:solidFill>
                <a:srgbClr val="FFD9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ontserrat"/>
              <a:buChar char="-"/>
            </a:pPr>
            <a:r>
              <a:rPr b="1" lang="en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  <a:endParaRPr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Target variable is continuous </a:t>
            </a:r>
            <a:endParaRPr b="1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ontserrat"/>
              <a:buChar char="-"/>
            </a:pPr>
            <a:r>
              <a:rPr b="1" lang="en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33546" l="14964" r="8017" t="15307"/>
          <a:stretch/>
        </p:blipFill>
        <p:spPr>
          <a:xfrm>
            <a:off x="884775" y="2965183"/>
            <a:ext cx="3561300" cy="26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101700" y="144500"/>
            <a:ext cx="32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rgbClr val="FFE599"/>
                </a:solidFill>
                <a:latin typeface="Montserrat"/>
                <a:ea typeface="Montserrat"/>
                <a:cs typeface="Montserrat"/>
                <a:sym typeface="Montserrat"/>
              </a:rPr>
              <a:t>Train an ML Mode such that</a:t>
            </a:r>
            <a:endParaRPr b="1" sz="12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/>
        </p:nvSpPr>
        <p:spPr>
          <a:xfrm>
            <a:off x="2818850" y="365419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Linear Regression using Sklearn</a:t>
            </a:r>
            <a:endParaRPr/>
          </a:p>
        </p:txBody>
      </p:sp>
      <p:sp>
        <p:nvSpPr>
          <p:cNvPr id="314" name="Google Shape;314;p32"/>
          <p:cNvSpPr txBox="1"/>
          <p:nvPr/>
        </p:nvSpPr>
        <p:spPr>
          <a:xfrm>
            <a:off x="1365050" y="931563"/>
            <a:ext cx="1593900" cy="38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</a:t>
            </a:r>
            <a:r>
              <a:rPr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1365053" y="1497725"/>
            <a:ext cx="59076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Training on d features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673" y="3351100"/>
            <a:ext cx="2101976" cy="21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750" y="2143200"/>
            <a:ext cx="5522200" cy="20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/>
        </p:nvSpPr>
        <p:spPr>
          <a:xfrm>
            <a:off x="2818850" y="365419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Linear Regression using Sklearn</a:t>
            </a:r>
            <a:endParaRPr/>
          </a:p>
        </p:txBody>
      </p:sp>
      <p:sp>
        <p:nvSpPr>
          <p:cNvPr id="323" name="Google Shape;323;p33"/>
          <p:cNvSpPr txBox="1"/>
          <p:nvPr/>
        </p:nvSpPr>
        <p:spPr>
          <a:xfrm>
            <a:off x="1365050" y="931563"/>
            <a:ext cx="1593900" cy="38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Multivariate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1365053" y="1497725"/>
            <a:ext cx="59076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 features weight and bias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650" y="3856450"/>
            <a:ext cx="1745350" cy="17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413" y="2063875"/>
            <a:ext cx="6620874" cy="229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idx="1" type="subTitle"/>
          </p:nvPr>
        </p:nvSpPr>
        <p:spPr>
          <a:xfrm>
            <a:off x="311700" y="3061295"/>
            <a:ext cx="8520600" cy="17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The closer the predicted value to the actual value, the better is the model.</a:t>
            </a:r>
            <a:endParaRPr b="1" sz="2000">
              <a:solidFill>
                <a:srgbClr val="00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2" name="Google Shape;332;p34"/>
          <p:cNvSpPr txBox="1"/>
          <p:nvPr/>
        </p:nvSpPr>
        <p:spPr>
          <a:xfrm>
            <a:off x="2044325" y="281575"/>
            <a:ext cx="4868400" cy="1056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Is my model good?</a:t>
            </a:r>
            <a:endParaRPr sz="1500">
              <a:solidFill>
                <a:srgbClr val="FFD9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Is there any way to measure the performance of our model?</a:t>
            </a:r>
            <a:endParaRPr sz="1500">
              <a:solidFill>
                <a:srgbClr val="FFD9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2056838" y="1546538"/>
            <a:ext cx="4868400" cy="492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Let's break down the problem</a:t>
            </a:r>
            <a:r>
              <a:rPr lang="en" sz="2000">
                <a:solidFill>
                  <a:schemeClr val="lt2"/>
                </a:solidFill>
              </a:rPr>
              <a:t>.</a:t>
            </a:r>
            <a:endParaRPr sz="13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4" name="Google Shape;334;p34"/>
          <p:cNvSpPr txBox="1"/>
          <p:nvPr/>
        </p:nvSpPr>
        <p:spPr>
          <a:xfrm>
            <a:off x="592200" y="2247200"/>
            <a:ext cx="8240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Goal -&gt; To minimize the distance between the predicted point and the actual point.</a:t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824" y="3996550"/>
            <a:ext cx="3414426" cy="16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/>
        </p:nvSpPr>
        <p:spPr>
          <a:xfrm>
            <a:off x="1618203" y="922725"/>
            <a:ext cx="59076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Let’s take our price vs age model: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25" y="1912900"/>
            <a:ext cx="3088900" cy="34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425" y="2276550"/>
            <a:ext cx="1564975" cy="1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537" y="3938600"/>
            <a:ext cx="1844675" cy="550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35"/>
          <p:cNvCxnSpPr/>
          <p:nvPr/>
        </p:nvCxnSpPr>
        <p:spPr>
          <a:xfrm flipH="1">
            <a:off x="4151425" y="1528250"/>
            <a:ext cx="7200" cy="2801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5"/>
          <p:cNvCxnSpPr/>
          <p:nvPr/>
        </p:nvCxnSpPr>
        <p:spPr>
          <a:xfrm>
            <a:off x="5146488" y="4394338"/>
            <a:ext cx="0" cy="539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5"/>
          <p:cNvSpPr txBox="1"/>
          <p:nvPr/>
        </p:nvSpPr>
        <p:spPr>
          <a:xfrm>
            <a:off x="4500912" y="4998425"/>
            <a:ext cx="1291200" cy="35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minimize</a:t>
            </a:r>
            <a:endParaRPr sz="1200">
              <a:solidFill>
                <a:schemeClr val="accent2"/>
              </a:solidFill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4375" y="3703875"/>
            <a:ext cx="2927824" cy="16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2405500" y="185900"/>
            <a:ext cx="443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can we evaluate our model?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36"/>
          <p:cNvCxnSpPr/>
          <p:nvPr/>
        </p:nvCxnSpPr>
        <p:spPr>
          <a:xfrm>
            <a:off x="2664075" y="484625"/>
            <a:ext cx="0" cy="48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6"/>
          <p:cNvCxnSpPr/>
          <p:nvPr/>
        </p:nvCxnSpPr>
        <p:spPr>
          <a:xfrm>
            <a:off x="2154200" y="463375"/>
            <a:ext cx="501900" cy="10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6"/>
          <p:cNvSpPr txBox="1"/>
          <p:nvPr/>
        </p:nvSpPr>
        <p:spPr>
          <a:xfrm>
            <a:off x="135868" y="132575"/>
            <a:ext cx="2018400" cy="939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Aim? 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Find Better Model with Lesser Error</a:t>
            </a:r>
            <a:endParaRPr sz="11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250" y="2857500"/>
            <a:ext cx="740144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-7" y="2857500"/>
            <a:ext cx="201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Best</a:t>
            </a:r>
            <a:endParaRPr sz="11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58" name="Google Shape;358;p36"/>
          <p:cNvCxnSpPr>
            <a:stCxn id="357" idx="3"/>
            <a:endCxn id="359" idx="1"/>
          </p:cNvCxnSpPr>
          <p:nvPr/>
        </p:nvCxnSpPr>
        <p:spPr>
          <a:xfrm>
            <a:off x="2018393" y="3034500"/>
            <a:ext cx="835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36"/>
          <p:cNvCxnSpPr/>
          <p:nvPr/>
        </p:nvCxnSpPr>
        <p:spPr>
          <a:xfrm>
            <a:off x="4130000" y="2269100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6"/>
          <p:cNvCxnSpPr/>
          <p:nvPr/>
        </p:nvCxnSpPr>
        <p:spPr>
          <a:xfrm>
            <a:off x="4469925" y="2290350"/>
            <a:ext cx="0" cy="1402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6"/>
          <p:cNvCxnSpPr/>
          <p:nvPr/>
        </p:nvCxnSpPr>
        <p:spPr>
          <a:xfrm>
            <a:off x="4130000" y="3692550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6"/>
          <p:cNvCxnSpPr/>
          <p:nvPr/>
        </p:nvCxnSpPr>
        <p:spPr>
          <a:xfrm>
            <a:off x="4534156" y="2991450"/>
            <a:ext cx="835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36"/>
          <p:cNvSpPr txBox="1"/>
          <p:nvPr/>
        </p:nvSpPr>
        <p:spPr>
          <a:xfrm>
            <a:off x="4724868" y="2814450"/>
            <a:ext cx="201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</a:t>
            </a:r>
            <a:endParaRPr sz="11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1170250" y="4701975"/>
            <a:ext cx="201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we use </a:t>
            </a:r>
            <a:endParaRPr sz="16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3699737" y="4701975"/>
            <a:ext cx="201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 a metric?</a:t>
            </a:r>
            <a:endParaRPr sz="16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6229225" y="4639725"/>
            <a:ext cx="20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NO! </a:t>
            </a:r>
            <a:r>
              <a:rPr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WHY??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650" y="1071575"/>
            <a:ext cx="2954000" cy="276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4950" y="973322"/>
            <a:ext cx="1574376" cy="124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4163" y="2511113"/>
            <a:ext cx="835800" cy="104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8125" y="4265325"/>
            <a:ext cx="991197" cy="12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37"/>
          <p:cNvCxnSpPr/>
          <p:nvPr/>
        </p:nvCxnSpPr>
        <p:spPr>
          <a:xfrm>
            <a:off x="4101686" y="4574601"/>
            <a:ext cx="0" cy="458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37"/>
          <p:cNvSpPr txBox="1"/>
          <p:nvPr/>
        </p:nvSpPr>
        <p:spPr>
          <a:xfrm>
            <a:off x="3268967" y="5193411"/>
            <a:ext cx="1665300" cy="35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Perfect model??</a:t>
            </a:r>
            <a:endParaRPr sz="1200">
              <a:solidFill>
                <a:schemeClr val="accent2"/>
              </a:solidFill>
            </a:endParaRPr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00" y="2667875"/>
            <a:ext cx="2691901" cy="243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425" y="3265425"/>
            <a:ext cx="2449575" cy="24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/>
        </p:nvSpPr>
        <p:spPr>
          <a:xfrm>
            <a:off x="151053" y="288475"/>
            <a:ext cx="59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So, for multiple points..</a:t>
            </a:r>
            <a:endParaRPr sz="1500">
              <a:solidFill>
                <a:srgbClr val="FFD966"/>
              </a:solidFill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1001503" y="762425"/>
            <a:ext cx="5907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45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It will be the sum of the error divided by</a:t>
            </a:r>
            <a:r>
              <a:rPr lang="en" sz="1450">
                <a:solidFill>
                  <a:srgbClr val="00FF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r>
              <a:rPr lang="en" sz="195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𝑚</a:t>
            </a:r>
            <a:r>
              <a:rPr lang="en" sz="145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:</a:t>
            </a:r>
            <a:r>
              <a:rPr lang="en" sz="1450">
                <a:solidFill>
                  <a:srgbClr val="00FF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endParaRPr sz="1800">
              <a:solidFill>
                <a:srgbClr val="00FF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1901626" y="1547750"/>
            <a:ext cx="2853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450">
                <a:solidFill>
                  <a:srgbClr val="FFFF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Can we use sum of errors as a metric??</a:t>
            </a:r>
            <a:endParaRPr sz="1800">
              <a:solidFill>
                <a:srgbClr val="FFFF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cxnSp>
        <p:nvCxnSpPr>
          <p:cNvPr id="383" name="Google Shape;383;p37"/>
          <p:cNvCxnSpPr/>
          <p:nvPr/>
        </p:nvCxnSpPr>
        <p:spPr>
          <a:xfrm flipH="1" rot="10800000">
            <a:off x="4754926" y="1914350"/>
            <a:ext cx="468900" cy="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37"/>
          <p:cNvSpPr txBox="1"/>
          <p:nvPr/>
        </p:nvSpPr>
        <p:spPr>
          <a:xfrm>
            <a:off x="5223825" y="1726700"/>
            <a:ext cx="57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946" y="3377575"/>
            <a:ext cx="1665300" cy="1197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/>
        </p:nvSpPr>
        <p:spPr>
          <a:xfrm>
            <a:off x="4259626" y="5166400"/>
            <a:ext cx="2853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450">
                <a:solidFill>
                  <a:srgbClr val="FF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WRONG!!</a:t>
            </a:r>
            <a:endParaRPr sz="1800">
              <a:solidFill>
                <a:srgbClr val="FF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87" name="Google Shape;3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8650" y="679850"/>
            <a:ext cx="1665300" cy="74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38"/>
          <p:cNvCxnSpPr/>
          <p:nvPr/>
        </p:nvCxnSpPr>
        <p:spPr>
          <a:xfrm flipH="1">
            <a:off x="1618200" y="1456650"/>
            <a:ext cx="7200" cy="2801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425" y="3265425"/>
            <a:ext cx="2449575" cy="24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125" y="1284575"/>
            <a:ext cx="3543700" cy="11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 txBox="1"/>
          <p:nvPr/>
        </p:nvSpPr>
        <p:spPr>
          <a:xfrm>
            <a:off x="6596602" y="1888775"/>
            <a:ext cx="621000" cy="400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MAE </a:t>
            </a:r>
            <a:endParaRPr sz="1500">
              <a:solidFill>
                <a:schemeClr val="accent2"/>
              </a:solidFill>
            </a:endParaRPr>
          </a:p>
        </p:txBody>
      </p:sp>
      <p:pic>
        <p:nvPicPr>
          <p:cNvPr id="396" name="Google Shape;3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2950" y="2654375"/>
            <a:ext cx="3953774" cy="8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/>
          <p:nvPr/>
        </p:nvSpPr>
        <p:spPr>
          <a:xfrm>
            <a:off x="6596602" y="2874675"/>
            <a:ext cx="621000" cy="400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MSE </a:t>
            </a:r>
            <a:endParaRPr sz="1500">
              <a:solidFill>
                <a:schemeClr val="accent2"/>
              </a:solidFill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243012" y="1495375"/>
            <a:ext cx="13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ABSOLUTE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7243025" y="2534400"/>
            <a:ext cx="13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SQUARED</a:t>
            </a:r>
            <a:endParaRPr sz="1000">
              <a:solidFill>
                <a:schemeClr val="accent2"/>
              </a:solidFill>
            </a:endParaRPr>
          </a:p>
        </p:txBody>
      </p:sp>
      <p:cxnSp>
        <p:nvCxnSpPr>
          <p:cNvPr id="400" name="Google Shape;400;p38"/>
          <p:cNvCxnSpPr>
            <a:stCxn id="395" idx="3"/>
          </p:cNvCxnSpPr>
          <p:nvPr/>
        </p:nvCxnSpPr>
        <p:spPr>
          <a:xfrm flipH="1" rot="10800000">
            <a:off x="7217602" y="1745975"/>
            <a:ext cx="327900" cy="342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8"/>
          <p:cNvCxnSpPr/>
          <p:nvPr/>
        </p:nvCxnSpPr>
        <p:spPr>
          <a:xfrm flipH="1" rot="10800000">
            <a:off x="7243027" y="2808550"/>
            <a:ext cx="327900" cy="342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38"/>
          <p:cNvSpPr txBox="1"/>
          <p:nvPr/>
        </p:nvSpPr>
        <p:spPr>
          <a:xfrm>
            <a:off x="2307149" y="4953225"/>
            <a:ext cx="4529700" cy="400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LOW ERROR = BETTER MODEL</a:t>
            </a:r>
            <a:endParaRPr sz="1500">
              <a:solidFill>
                <a:schemeClr val="accent2"/>
              </a:solidFill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-1475347" y="188150"/>
            <a:ext cx="5907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20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SOLUTION  ??</a:t>
            </a:r>
            <a:endParaRPr b="1" sz="240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/>
        </p:nvSpPr>
        <p:spPr>
          <a:xfrm>
            <a:off x="-1424572" y="311175"/>
            <a:ext cx="590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Best among two models ?</a:t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3673650" y="439050"/>
            <a:ext cx="5224800" cy="46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Issue with MSE or MAE, </a:t>
            </a:r>
            <a:endParaRPr b="1" sz="135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-&gt; it gives a value between 0 to ∞</a:t>
            </a:r>
            <a:endParaRPr sz="1350">
              <a:solidFill>
                <a:schemeClr val="accen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-&gt; value depends on the range of values predicted.	</a:t>
            </a:r>
            <a:endParaRPr sz="1350">
              <a:solidFill>
                <a:schemeClr val="accen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Can be  in 100s, 1000s, or 10000s</a:t>
            </a:r>
            <a:endParaRPr sz="1350">
              <a:solidFill>
                <a:schemeClr val="accent5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5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How small of an MSE is good enough?</a:t>
            </a:r>
            <a:endParaRPr b="1" sz="135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Is 1 a good mse score, or 10, or 100?</a:t>
            </a:r>
            <a:endParaRPr sz="1350">
              <a:solidFill>
                <a:schemeClr val="accen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This makes a problem since there is no common scale/range to measure the performance.</a:t>
            </a:r>
            <a:endParaRPr sz="1350">
              <a:solidFill>
                <a:schemeClr val="accent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350">
              <a:solidFill>
                <a:schemeClr val="accent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74" y="1048350"/>
            <a:ext cx="2790837" cy="24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/>
          <p:nvPr/>
        </p:nvSpPr>
        <p:spPr>
          <a:xfrm>
            <a:off x="426750" y="3858825"/>
            <a:ext cx="2705100" cy="15813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2000">
                <a:solidFill>
                  <a:srgbClr val="CC0000"/>
                </a:solidFill>
                <a:latin typeface="Roboto Slab Black"/>
                <a:ea typeface="Roboto Slab Black"/>
                <a:cs typeface="Roboto Slab Black"/>
                <a:sym typeface="Roboto Slab Black"/>
              </a:rPr>
              <a:t>M1 IS BETTER!!</a:t>
            </a:r>
            <a:endParaRPr sz="2100"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/>
        </p:nvSpPr>
        <p:spPr>
          <a:xfrm>
            <a:off x="1618203" y="210850"/>
            <a:ext cx="5907600" cy="415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What if it is a single model?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2577263" y="874188"/>
            <a:ext cx="115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MSE/MAE</a:t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418" name="Google Shape;418;p40"/>
          <p:cNvCxnSpPr/>
          <p:nvPr/>
        </p:nvCxnSpPr>
        <p:spPr>
          <a:xfrm flipH="1" rot="10800000">
            <a:off x="3735588" y="1055675"/>
            <a:ext cx="862200" cy="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40"/>
          <p:cNvSpPr txBox="1"/>
          <p:nvPr/>
        </p:nvSpPr>
        <p:spPr>
          <a:xfrm>
            <a:off x="4687588" y="874188"/>
            <a:ext cx="187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Compare n models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2577263" y="1333513"/>
            <a:ext cx="115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 Model</a:t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421" name="Google Shape;421;p40"/>
          <p:cNvCxnSpPr/>
          <p:nvPr/>
        </p:nvCxnSpPr>
        <p:spPr>
          <a:xfrm flipH="1" rot="10800000">
            <a:off x="3735588" y="1522500"/>
            <a:ext cx="862200" cy="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40"/>
          <p:cNvSpPr txBox="1"/>
          <p:nvPr/>
        </p:nvSpPr>
        <p:spPr>
          <a:xfrm>
            <a:off x="4691138" y="1333513"/>
            <a:ext cx="187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evaluate?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625" y="2398300"/>
            <a:ext cx="2128375" cy="25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0"/>
          <p:cNvSpPr/>
          <p:nvPr/>
        </p:nvSpPr>
        <p:spPr>
          <a:xfrm>
            <a:off x="1864075" y="1985225"/>
            <a:ext cx="4471200" cy="3299100"/>
          </a:xfrm>
          <a:prstGeom prst="wedgeRoundRectCallout">
            <a:avLst>
              <a:gd fmla="val 72577" name="adj1"/>
              <a:gd fmla="val 3371" name="adj2"/>
              <a:gd fmla="val 0" name="adj3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Here we can use a metric called</a:t>
            </a:r>
            <a:endParaRPr b="1" sz="165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"R2 Score", or the "coefficient of </a:t>
            </a:r>
            <a:endParaRPr b="1" sz="165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determination".</a:t>
            </a:r>
            <a:endParaRPr b="1" sz="165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It tells us how well a regression </a:t>
            </a:r>
            <a:endParaRPr b="1" sz="155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model fits the data.</a:t>
            </a:r>
            <a:endParaRPr b="1" sz="225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/>
        </p:nvSpPr>
        <p:spPr>
          <a:xfrm>
            <a:off x="2694750" y="36542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"/>
          <p:cNvSpPr txBox="1"/>
          <p:nvPr/>
        </p:nvSpPr>
        <p:spPr>
          <a:xfrm>
            <a:off x="1618203" y="692825"/>
            <a:ext cx="59076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Let’s plot the pt.s between x and y for model M1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1" name="Google Shape;431;p41"/>
          <p:cNvSpPr txBox="1"/>
          <p:nvPr/>
        </p:nvSpPr>
        <p:spPr>
          <a:xfrm>
            <a:off x="7323538" y="2281825"/>
            <a:ext cx="187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Baseline model</a:t>
            </a:r>
            <a:endParaRPr sz="1100">
              <a:solidFill>
                <a:schemeClr val="accent4"/>
              </a:solidFill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7401525" y="2620500"/>
            <a:ext cx="187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(Mean model)</a:t>
            </a:r>
            <a:endParaRPr sz="1100">
              <a:solidFill>
                <a:schemeClr val="accent4"/>
              </a:solidFill>
            </a:endParaRPr>
          </a:p>
        </p:txBody>
      </p:sp>
      <p:pic>
        <p:nvPicPr>
          <p:cNvPr id="433" name="Google Shape;4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600" y="142653"/>
            <a:ext cx="1436790" cy="400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434" name="Google Shape;434;p41"/>
          <p:cNvCxnSpPr>
            <a:endCxn id="435" idx="3"/>
          </p:cNvCxnSpPr>
          <p:nvPr/>
        </p:nvCxnSpPr>
        <p:spPr>
          <a:xfrm>
            <a:off x="6782348" y="2281825"/>
            <a:ext cx="436200" cy="228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1"/>
          <p:cNvCxnSpPr/>
          <p:nvPr/>
        </p:nvCxnSpPr>
        <p:spPr>
          <a:xfrm>
            <a:off x="6980663" y="1788150"/>
            <a:ext cx="648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41"/>
          <p:cNvSpPr txBox="1"/>
          <p:nvPr/>
        </p:nvSpPr>
        <p:spPr>
          <a:xfrm>
            <a:off x="7629563" y="1618800"/>
            <a:ext cx="187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we’ve built</a:t>
            </a:r>
            <a:endParaRPr sz="1100">
              <a:solidFill>
                <a:schemeClr val="accent4"/>
              </a:solidFill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276175" y="1481500"/>
            <a:ext cx="3000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50">
                <a:solidFill>
                  <a:srgbClr val="FFF2CC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What will be worst model that we can built?</a:t>
            </a:r>
            <a:endParaRPr sz="1450">
              <a:solidFill>
                <a:srgbClr val="FFF2CC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276175" y="2084100"/>
            <a:ext cx="30000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4C2F4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Mean model</a:t>
            </a:r>
            <a:endParaRPr sz="1500">
              <a:solidFill>
                <a:srgbClr val="A4C2F4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C2F4"/>
              </a:buClr>
              <a:buSzPts val="1300"/>
              <a:buFont typeface="Comfortaa SemiBold"/>
              <a:buChar char="●"/>
            </a:pPr>
            <a:r>
              <a:rPr lang="en" sz="1300">
                <a:solidFill>
                  <a:srgbClr val="A4C2F4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Mean model returns mean of yi's as predicted value every time.</a:t>
            </a:r>
            <a:endParaRPr sz="1550">
              <a:solidFill>
                <a:schemeClr val="accent4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1793150" y="3943725"/>
            <a:ext cx="5822400" cy="1639800"/>
          </a:xfrm>
          <a:prstGeom prst="rect">
            <a:avLst/>
          </a:prstGeom>
          <a:solidFill>
            <a:srgbClr val="F7F7F7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SS_residual :  </a:t>
            </a: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sum of squared errors for the model that we built</a:t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SS_total : </a:t>
            </a: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  sum of squared errors if the model was mean model.</a:t>
            </a:r>
            <a:endParaRPr b="1" sz="150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575" y="1230125"/>
            <a:ext cx="3552100" cy="23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2755650" y="105003"/>
            <a:ext cx="3632700" cy="572400"/>
          </a:xfrm>
          <a:prstGeom prst="rect">
            <a:avLst/>
          </a:prstGeom>
          <a:noFill/>
          <a:ln cap="flat" cmpd="sng" w="9525">
            <a:solidFill>
              <a:srgbClr val="F7F7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76750" lIns="176750" spcFirstLastPara="1" rIns="176750" wrap="square" tIns="17675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Look at the Data . .</a:t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25" y="859725"/>
            <a:ext cx="8839200" cy="2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4572000" y="4018575"/>
            <a:ext cx="40593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AutoNum type="arabicPeriod"/>
            </a:pPr>
            <a:r>
              <a:rPr lang="en">
                <a:solidFill>
                  <a:srgbClr val="FFD966"/>
                </a:solidFill>
              </a:rPr>
              <a:t>Make and model column have lots of categories</a:t>
            </a:r>
            <a:endParaRPr>
              <a:solidFill>
                <a:srgbClr val="FFD9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AutoNum type="arabicPeriod"/>
            </a:pPr>
            <a:r>
              <a:rPr lang="en">
                <a:solidFill>
                  <a:srgbClr val="FFD966"/>
                </a:solidFill>
              </a:rPr>
              <a:t>All columns are in different ranges e.g. age and km_driven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862250" y="3958725"/>
            <a:ext cx="2543400" cy="1087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7F7F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Noticed any issue with the data ?</a:t>
            </a:r>
            <a:endParaRPr b="1" sz="150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/>
          <p:nvPr/>
        </p:nvSpPr>
        <p:spPr>
          <a:xfrm>
            <a:off x="2694750" y="36542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600" y="142653"/>
            <a:ext cx="1436790" cy="400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48" name="Google Shape;448;p42"/>
          <p:cNvSpPr txBox="1"/>
          <p:nvPr/>
        </p:nvSpPr>
        <p:spPr>
          <a:xfrm>
            <a:off x="3345726" y="2782269"/>
            <a:ext cx="43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</a:t>
            </a:r>
            <a:endParaRPr sz="2500">
              <a:solidFill>
                <a:srgbClr val="FF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6108303" y="2782269"/>
            <a:ext cx="43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FF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2500">
              <a:solidFill>
                <a:srgbClr val="00FF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0" name="Google Shape;450;p42"/>
          <p:cNvSpPr txBox="1"/>
          <p:nvPr/>
        </p:nvSpPr>
        <p:spPr>
          <a:xfrm>
            <a:off x="3134864" y="3072001"/>
            <a:ext cx="118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Bad</a:t>
            </a:r>
            <a:endParaRPr sz="2300">
              <a:solidFill>
                <a:srgbClr val="FF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1" name="Google Shape;451;p42"/>
          <p:cNvSpPr txBox="1"/>
          <p:nvPr/>
        </p:nvSpPr>
        <p:spPr>
          <a:xfrm>
            <a:off x="5733762" y="3072001"/>
            <a:ext cx="118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Good</a:t>
            </a:r>
            <a:endParaRPr sz="2300">
              <a:solidFill>
                <a:srgbClr val="00FF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52" name="Google Shape;452;p42"/>
          <p:cNvCxnSpPr/>
          <p:nvPr/>
        </p:nvCxnSpPr>
        <p:spPr>
          <a:xfrm>
            <a:off x="4112280" y="3258677"/>
            <a:ext cx="1621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42"/>
          <p:cNvSpPr/>
          <p:nvPr/>
        </p:nvSpPr>
        <p:spPr>
          <a:xfrm>
            <a:off x="2694750" y="2857500"/>
            <a:ext cx="4515600" cy="7533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2"/>
          <p:cNvSpPr txBox="1"/>
          <p:nvPr/>
        </p:nvSpPr>
        <p:spPr>
          <a:xfrm>
            <a:off x="1298527" y="3066225"/>
            <a:ext cx="10044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Generally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4069802" y="4280900"/>
            <a:ext cx="10044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SMALL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4069802" y="5124775"/>
            <a:ext cx="10044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LARGE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7" name="Google Shape;457;p42"/>
          <p:cNvSpPr txBox="1"/>
          <p:nvPr/>
        </p:nvSpPr>
        <p:spPr>
          <a:xfrm>
            <a:off x="5917349" y="4280900"/>
            <a:ext cx="16215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GOOD MODEL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5917348" y="5124775"/>
            <a:ext cx="17820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BAD MODEL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459" name="Google Shape;459;p42"/>
          <p:cNvCxnSpPr>
            <a:endCxn id="455" idx="1"/>
          </p:cNvCxnSpPr>
          <p:nvPr/>
        </p:nvCxnSpPr>
        <p:spPr>
          <a:xfrm flipH="1" rot="10800000">
            <a:off x="3427202" y="4473350"/>
            <a:ext cx="642600" cy="267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42"/>
          <p:cNvCxnSpPr>
            <a:stCxn id="461" idx="3"/>
            <a:endCxn id="456" idx="1"/>
          </p:cNvCxnSpPr>
          <p:nvPr/>
        </p:nvCxnSpPr>
        <p:spPr>
          <a:xfrm>
            <a:off x="3511625" y="4910825"/>
            <a:ext cx="558300" cy="406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42"/>
          <p:cNvCxnSpPr>
            <a:stCxn id="455" idx="3"/>
            <a:endCxn id="457" idx="1"/>
          </p:cNvCxnSpPr>
          <p:nvPr/>
        </p:nvCxnSpPr>
        <p:spPr>
          <a:xfrm>
            <a:off x="5074202" y="4473350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42"/>
          <p:cNvCxnSpPr/>
          <p:nvPr/>
        </p:nvCxnSpPr>
        <p:spPr>
          <a:xfrm>
            <a:off x="5074202" y="5317225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4" name="Google Shape;4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275" y="1120287"/>
            <a:ext cx="4024251" cy="1220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42"/>
          <p:cNvCxnSpPr/>
          <p:nvPr/>
        </p:nvCxnSpPr>
        <p:spPr>
          <a:xfrm flipH="1" rot="10800000">
            <a:off x="6579800" y="896975"/>
            <a:ext cx="514500" cy="323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42"/>
          <p:cNvSpPr txBox="1"/>
          <p:nvPr/>
        </p:nvSpPr>
        <p:spPr>
          <a:xfrm>
            <a:off x="7210474" y="373075"/>
            <a:ext cx="14367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Predicted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7210474" y="2146300"/>
            <a:ext cx="14367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Mean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468" name="Google Shape;468;p42"/>
          <p:cNvCxnSpPr/>
          <p:nvPr/>
        </p:nvCxnSpPr>
        <p:spPr>
          <a:xfrm>
            <a:off x="6328951" y="2146297"/>
            <a:ext cx="746100" cy="179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1" name="Google Shape;4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8475" y="4180200"/>
            <a:ext cx="1543150" cy="14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 txBox="1"/>
          <p:nvPr/>
        </p:nvSpPr>
        <p:spPr>
          <a:xfrm>
            <a:off x="2418575" y="34417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3"/>
          <p:cNvSpPr txBox="1"/>
          <p:nvPr/>
        </p:nvSpPr>
        <p:spPr>
          <a:xfrm>
            <a:off x="4069802" y="2838350"/>
            <a:ext cx="10044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75" name="Google Shape;4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150" y="397750"/>
            <a:ext cx="2614087" cy="1223475"/>
          </a:xfrm>
          <a:prstGeom prst="rect">
            <a:avLst/>
          </a:prstGeom>
          <a:noFill/>
          <a:ln cap="flat" cmpd="sng" w="19050">
            <a:solidFill>
              <a:srgbClr val="C586C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988" y="1851026"/>
            <a:ext cx="1004400" cy="279761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477" name="Google Shape;477;p43"/>
          <p:cNvCxnSpPr>
            <a:stCxn id="476" idx="2"/>
          </p:cNvCxnSpPr>
          <p:nvPr/>
        </p:nvCxnSpPr>
        <p:spPr>
          <a:xfrm flipH="1">
            <a:off x="4576287" y="2130787"/>
            <a:ext cx="3900" cy="329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43"/>
          <p:cNvCxnSpPr/>
          <p:nvPr/>
        </p:nvCxnSpPr>
        <p:spPr>
          <a:xfrm>
            <a:off x="1714350" y="2481575"/>
            <a:ext cx="57153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43"/>
          <p:cNvCxnSpPr/>
          <p:nvPr/>
        </p:nvCxnSpPr>
        <p:spPr>
          <a:xfrm flipH="1">
            <a:off x="1714362" y="2528112"/>
            <a:ext cx="3900" cy="329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43"/>
          <p:cNvCxnSpPr/>
          <p:nvPr/>
        </p:nvCxnSpPr>
        <p:spPr>
          <a:xfrm flipH="1">
            <a:off x="4570062" y="2481587"/>
            <a:ext cx="3900" cy="329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3"/>
          <p:cNvCxnSpPr/>
          <p:nvPr/>
        </p:nvCxnSpPr>
        <p:spPr>
          <a:xfrm flipH="1">
            <a:off x="7425762" y="2528112"/>
            <a:ext cx="3900" cy="329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43"/>
          <p:cNvSpPr txBox="1"/>
          <p:nvPr/>
        </p:nvSpPr>
        <p:spPr>
          <a:xfrm>
            <a:off x="1214102" y="2904025"/>
            <a:ext cx="1004400" cy="400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83" name="Google Shape;483;p43"/>
          <p:cNvSpPr txBox="1"/>
          <p:nvPr/>
        </p:nvSpPr>
        <p:spPr>
          <a:xfrm>
            <a:off x="6925502" y="2904025"/>
            <a:ext cx="10044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84" name="Google Shape;48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4100" y="3580025"/>
            <a:ext cx="7058874" cy="12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3"/>
          <p:cNvSpPr txBox="1"/>
          <p:nvPr/>
        </p:nvSpPr>
        <p:spPr>
          <a:xfrm>
            <a:off x="1453225" y="4987800"/>
            <a:ext cx="1535100" cy="6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Worse than baseline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86" name="Google Shape;486;p43"/>
          <p:cNvSpPr txBox="1"/>
          <p:nvPr/>
        </p:nvSpPr>
        <p:spPr>
          <a:xfrm>
            <a:off x="3828325" y="4987800"/>
            <a:ext cx="2058900" cy="6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Equally bad as</a:t>
            </a: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baseline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87" name="Google Shape;487;p43"/>
          <p:cNvSpPr txBox="1"/>
          <p:nvPr/>
        </p:nvSpPr>
        <p:spPr>
          <a:xfrm>
            <a:off x="6442550" y="4987800"/>
            <a:ext cx="2058900" cy="6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Much better than</a:t>
            </a: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baseline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88" name="Google Shape;48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138" y="344176"/>
            <a:ext cx="2284728" cy="19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3"/>
          <p:cNvSpPr txBox="1"/>
          <p:nvPr/>
        </p:nvSpPr>
        <p:spPr>
          <a:xfrm>
            <a:off x="216300" y="29310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0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∞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1910575" y="3932413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∞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4"/>
          <p:cNvSpPr txBox="1"/>
          <p:nvPr/>
        </p:nvSpPr>
        <p:spPr>
          <a:xfrm>
            <a:off x="2418575" y="34417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 txBox="1"/>
          <p:nvPr/>
        </p:nvSpPr>
        <p:spPr>
          <a:xfrm>
            <a:off x="883475" y="201825"/>
            <a:ext cx="1535100" cy="6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Extremely Bad Model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3424675" y="344175"/>
            <a:ext cx="20589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Mean Model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6173075" y="344175"/>
            <a:ext cx="20589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Great Model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3424675" y="5128075"/>
            <a:ext cx="30549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Range for r2 score =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5335400" y="5131975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 </a:t>
            </a:r>
            <a:r>
              <a:rPr lang="en" sz="1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∞ , 1 ]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01" name="Google Shape;5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24575"/>
            <a:ext cx="8839200" cy="3823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/>
          <p:nvPr/>
        </p:nvSpPr>
        <p:spPr>
          <a:xfrm>
            <a:off x="2418575" y="34417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 txBox="1"/>
          <p:nvPr/>
        </p:nvSpPr>
        <p:spPr>
          <a:xfrm>
            <a:off x="3424675" y="344175"/>
            <a:ext cx="28512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Model Interpretability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08" name="Google Shape;5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1512875"/>
            <a:ext cx="76390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5"/>
          <p:cNvSpPr txBox="1"/>
          <p:nvPr/>
        </p:nvSpPr>
        <p:spPr>
          <a:xfrm>
            <a:off x="752475" y="1021725"/>
            <a:ext cx="28512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 know,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10" name="Google Shape;510;p45"/>
          <p:cNvSpPr txBox="1"/>
          <p:nvPr/>
        </p:nvSpPr>
        <p:spPr>
          <a:xfrm>
            <a:off x="3424675" y="2247775"/>
            <a:ext cx="285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Suppose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511" name="Google Shape;511;p45"/>
          <p:cNvCxnSpPr/>
          <p:nvPr/>
        </p:nvCxnSpPr>
        <p:spPr>
          <a:xfrm>
            <a:off x="4293725" y="2057725"/>
            <a:ext cx="4200" cy="765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2" name="Google Shape;5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2910027"/>
            <a:ext cx="7639051" cy="5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807450" y="3723900"/>
            <a:ext cx="7529100" cy="3849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741B4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understand these weight values?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514" name="Google Shape;5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088" y="4386150"/>
            <a:ext cx="3576375" cy="12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"/>
          <p:cNvSpPr txBox="1"/>
          <p:nvPr/>
        </p:nvSpPr>
        <p:spPr>
          <a:xfrm>
            <a:off x="2418575" y="34417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6"/>
          <p:cNvSpPr txBox="1"/>
          <p:nvPr/>
        </p:nvSpPr>
        <p:spPr>
          <a:xfrm>
            <a:off x="3424675" y="344175"/>
            <a:ext cx="2851200" cy="384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Cases as per sign</a:t>
            </a:r>
            <a:endParaRPr/>
          </a:p>
        </p:txBody>
      </p:sp>
      <p:sp>
        <p:nvSpPr>
          <p:cNvPr id="521" name="Google Shape;521;p46"/>
          <p:cNvSpPr txBox="1"/>
          <p:nvPr/>
        </p:nvSpPr>
        <p:spPr>
          <a:xfrm>
            <a:off x="1113300" y="1212950"/>
            <a:ext cx="3361500" cy="400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-ve weight of feature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22" name="Google Shape;522;p46"/>
          <p:cNvSpPr txBox="1"/>
          <p:nvPr/>
        </p:nvSpPr>
        <p:spPr>
          <a:xfrm>
            <a:off x="985850" y="2719050"/>
            <a:ext cx="33615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     +</a:t>
            </a: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 weight of feature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23" name="Google Shape;5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675" y="1770575"/>
            <a:ext cx="2067225" cy="9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350" y="3367875"/>
            <a:ext cx="1745300" cy="9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875" y="1770578"/>
            <a:ext cx="2271907" cy="21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6"/>
          <p:cNvSpPr txBox="1"/>
          <p:nvPr/>
        </p:nvSpPr>
        <p:spPr>
          <a:xfrm>
            <a:off x="985850" y="4316350"/>
            <a:ext cx="33615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    Wt = 0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27" name="Google Shape;52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8351" y="4965175"/>
            <a:ext cx="1894001" cy="59227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/>
          <p:nvPr/>
        </p:nvSpPr>
        <p:spPr>
          <a:xfrm>
            <a:off x="2915350" y="51725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</a:t>
            </a:r>
            <a:endParaRPr/>
          </a:p>
        </p:txBody>
      </p:sp>
      <p:sp>
        <p:nvSpPr>
          <p:cNvPr id="529" name="Google Shape;529;p46"/>
          <p:cNvSpPr txBox="1"/>
          <p:nvPr/>
        </p:nvSpPr>
        <p:spPr>
          <a:xfrm>
            <a:off x="6041050" y="506886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effect</a:t>
            </a:r>
            <a:endParaRPr/>
          </a:p>
        </p:txBody>
      </p:sp>
      <p:cxnSp>
        <p:nvCxnSpPr>
          <p:cNvPr id="530" name="Google Shape;530;p46"/>
          <p:cNvCxnSpPr/>
          <p:nvPr/>
        </p:nvCxnSpPr>
        <p:spPr>
          <a:xfrm>
            <a:off x="5702275" y="5261325"/>
            <a:ext cx="1189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/>
          <p:nvPr/>
        </p:nvSpPr>
        <p:spPr>
          <a:xfrm>
            <a:off x="2418575" y="34417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 txBox="1"/>
          <p:nvPr/>
        </p:nvSpPr>
        <p:spPr>
          <a:xfrm>
            <a:off x="2870225" y="411025"/>
            <a:ext cx="2851200" cy="384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Cases as per magnitude</a:t>
            </a:r>
            <a:endParaRPr/>
          </a:p>
        </p:txBody>
      </p:sp>
      <p:sp>
        <p:nvSpPr>
          <p:cNvPr id="537" name="Google Shape;537;p47"/>
          <p:cNvSpPr txBox="1"/>
          <p:nvPr/>
        </p:nvSpPr>
        <p:spPr>
          <a:xfrm>
            <a:off x="2734600" y="1976575"/>
            <a:ext cx="33615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 wt. = -10000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38" name="Google Shape;5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875" y="1770578"/>
            <a:ext cx="2271907" cy="217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47"/>
          <p:cNvCxnSpPr/>
          <p:nvPr/>
        </p:nvCxnSpPr>
        <p:spPr>
          <a:xfrm flipH="1" rot="10800000">
            <a:off x="1433850" y="3957050"/>
            <a:ext cx="971700" cy="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47"/>
          <p:cNvSpPr txBox="1"/>
          <p:nvPr/>
        </p:nvSpPr>
        <p:spPr>
          <a:xfrm>
            <a:off x="943350" y="1069975"/>
            <a:ext cx="30168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Let’s take e.g of age &amp; odometer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2734600" y="2472588"/>
            <a:ext cx="33615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Odometer wt. =  10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42" name="Google Shape;542;p47"/>
          <p:cNvSpPr txBox="1"/>
          <p:nvPr/>
        </p:nvSpPr>
        <p:spPr>
          <a:xfrm>
            <a:off x="943350" y="3764125"/>
            <a:ext cx="67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43" name="Google Shape;543;p47"/>
          <p:cNvSpPr txBox="1"/>
          <p:nvPr/>
        </p:nvSpPr>
        <p:spPr>
          <a:xfrm>
            <a:off x="943350" y="4342025"/>
            <a:ext cx="146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ODOMETER   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44" name="Google Shape;544;p47"/>
          <p:cNvSpPr txBox="1"/>
          <p:nvPr/>
        </p:nvSpPr>
        <p:spPr>
          <a:xfrm>
            <a:off x="2418575" y="3764125"/>
            <a:ext cx="118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 + 1 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545" name="Google Shape;545;p47"/>
          <p:cNvCxnSpPr/>
          <p:nvPr/>
        </p:nvCxnSpPr>
        <p:spPr>
          <a:xfrm flipH="1" rot="10800000">
            <a:off x="2115425" y="4534175"/>
            <a:ext cx="971700" cy="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47"/>
          <p:cNvSpPr txBox="1"/>
          <p:nvPr/>
        </p:nvSpPr>
        <p:spPr>
          <a:xfrm>
            <a:off x="3083100" y="4342025"/>
            <a:ext cx="118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OD + 1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47" name="Google Shape;5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188" y="3542125"/>
            <a:ext cx="2661625" cy="5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375" y="4192950"/>
            <a:ext cx="2271900" cy="583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/>
        </p:nvSpPr>
        <p:spPr>
          <a:xfrm>
            <a:off x="2418575" y="34417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8"/>
          <p:cNvSpPr txBox="1"/>
          <p:nvPr/>
        </p:nvSpPr>
        <p:spPr>
          <a:xfrm>
            <a:off x="2017900" y="1186875"/>
            <a:ext cx="47949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So, is age &gt;&gt;&gt;&gt;&gt; odometer imp??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5" name="Google Shape;555;p48"/>
          <p:cNvSpPr txBox="1"/>
          <p:nvPr/>
        </p:nvSpPr>
        <p:spPr>
          <a:xfrm>
            <a:off x="1164850" y="603175"/>
            <a:ext cx="65010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LARGER THE ABSOLUTE VALUE, MORE IMPORTANT  THE FEATURE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56" name="Google Shape;5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0225"/>
            <a:ext cx="2954000" cy="2760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48"/>
          <p:cNvCxnSpPr>
            <a:stCxn id="554" idx="2"/>
          </p:cNvCxnSpPr>
          <p:nvPr/>
        </p:nvCxnSpPr>
        <p:spPr>
          <a:xfrm>
            <a:off x="4415350" y="1571775"/>
            <a:ext cx="12300" cy="71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48"/>
          <p:cNvSpPr/>
          <p:nvPr/>
        </p:nvSpPr>
        <p:spPr>
          <a:xfrm>
            <a:off x="3424400" y="2290275"/>
            <a:ext cx="1981908" cy="1274724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Can’t be true!!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9" name="Google Shape;559;p48"/>
          <p:cNvSpPr txBox="1"/>
          <p:nvPr/>
        </p:nvSpPr>
        <p:spPr>
          <a:xfrm>
            <a:off x="752125" y="4818550"/>
            <a:ext cx="2672400" cy="510000"/>
          </a:xfrm>
          <a:prstGeom prst="rect">
            <a:avLst/>
          </a:prstGeom>
          <a:noFill/>
          <a:ln cap="flat" cmpd="sng" w="1905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WHY??</a:t>
            </a:r>
            <a:endParaRPr b="1" sz="19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0" name="Google Shape;560;p48"/>
          <p:cNvSpPr txBox="1"/>
          <p:nvPr/>
        </p:nvSpPr>
        <p:spPr>
          <a:xfrm>
            <a:off x="5406300" y="4461050"/>
            <a:ext cx="2672400" cy="1062000"/>
          </a:xfrm>
          <a:prstGeom prst="rect">
            <a:avLst/>
          </a:prstGeom>
          <a:noFill/>
          <a:ln cap="flat" cmpd="sng" w="1905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SCALE IS DIFFERENT, UNIT IS DIFFERENT</a:t>
            </a:r>
            <a:endParaRPr b="1" sz="19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1" name="Google Shape;561;p48"/>
          <p:cNvSpPr/>
          <p:nvPr/>
        </p:nvSpPr>
        <p:spPr>
          <a:xfrm>
            <a:off x="3641475" y="4882275"/>
            <a:ext cx="1593425" cy="297450"/>
          </a:xfrm>
          <a:custGeom>
            <a:rect b="b" l="l" r="r" t="t"/>
            <a:pathLst>
              <a:path extrusionOk="0" h="11898" w="63737">
                <a:moveTo>
                  <a:pt x="1700" y="850"/>
                </a:moveTo>
                <a:lnTo>
                  <a:pt x="63737" y="0"/>
                </a:lnTo>
                <a:lnTo>
                  <a:pt x="0" y="11898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9"/>
          <p:cNvSpPr txBox="1"/>
          <p:nvPr/>
        </p:nvSpPr>
        <p:spPr>
          <a:xfrm>
            <a:off x="2418575" y="34417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9"/>
          <p:cNvSpPr txBox="1"/>
          <p:nvPr/>
        </p:nvSpPr>
        <p:spPr>
          <a:xfrm>
            <a:off x="2017900" y="1186875"/>
            <a:ext cx="47949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ODO - [ 5000, 250000] Kms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68" name="Google Shape;568;p49"/>
          <p:cNvSpPr txBox="1"/>
          <p:nvPr/>
        </p:nvSpPr>
        <p:spPr>
          <a:xfrm>
            <a:off x="1164850" y="603175"/>
            <a:ext cx="65010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AGE - [ 1, 15 ] Years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569" name="Google Shape;569;p49"/>
          <p:cNvCxnSpPr>
            <a:stCxn id="567" idx="2"/>
          </p:cNvCxnSpPr>
          <p:nvPr/>
        </p:nvCxnSpPr>
        <p:spPr>
          <a:xfrm>
            <a:off x="4415350" y="1571775"/>
            <a:ext cx="12300" cy="71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49"/>
          <p:cNvSpPr txBox="1"/>
          <p:nvPr/>
        </p:nvSpPr>
        <p:spPr>
          <a:xfrm>
            <a:off x="3079150" y="2290275"/>
            <a:ext cx="2672400" cy="510000"/>
          </a:xfrm>
          <a:prstGeom prst="rect">
            <a:avLst/>
          </a:prstGeom>
          <a:noFill/>
          <a:ln cap="flat" cmpd="sng" w="1905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Solution</a:t>
            </a:r>
            <a:endParaRPr b="1" sz="19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1" name="Google Shape;571;p49"/>
          <p:cNvSpPr txBox="1"/>
          <p:nvPr/>
        </p:nvSpPr>
        <p:spPr>
          <a:xfrm>
            <a:off x="3085300" y="3965800"/>
            <a:ext cx="2672400" cy="477000"/>
          </a:xfrm>
          <a:prstGeom prst="rect">
            <a:avLst/>
          </a:prstGeom>
          <a:noFill/>
          <a:ln cap="flat" cmpd="sng" w="1905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Feature Scaling</a:t>
            </a:r>
            <a:endParaRPr b="1" sz="19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00" y="2014263"/>
            <a:ext cx="3754500" cy="3639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49"/>
          <p:cNvCxnSpPr>
            <a:stCxn id="570" idx="2"/>
            <a:endCxn id="571" idx="0"/>
          </p:cNvCxnSpPr>
          <p:nvPr/>
        </p:nvCxnSpPr>
        <p:spPr>
          <a:xfrm>
            <a:off x="4415350" y="2800275"/>
            <a:ext cx="6300" cy="1165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/>
          <p:nvPr/>
        </p:nvSpPr>
        <p:spPr>
          <a:xfrm>
            <a:off x="2418575" y="34417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0"/>
          <p:cNvSpPr txBox="1"/>
          <p:nvPr/>
        </p:nvSpPr>
        <p:spPr>
          <a:xfrm>
            <a:off x="6173075" y="3942475"/>
            <a:ext cx="2379600" cy="6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“Year” &amp; “age” are most important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0" name="Google Shape;580;p50"/>
          <p:cNvSpPr txBox="1"/>
          <p:nvPr/>
        </p:nvSpPr>
        <p:spPr>
          <a:xfrm>
            <a:off x="1164850" y="603175"/>
            <a:ext cx="65010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Bar Plots of Feature Importances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581" name="Google Shape;581;p50"/>
          <p:cNvCxnSpPr>
            <a:stCxn id="579" idx="1"/>
            <a:endCxn id="582" idx="3"/>
          </p:cNvCxnSpPr>
          <p:nvPr/>
        </p:nvCxnSpPr>
        <p:spPr>
          <a:xfrm rot="10800000">
            <a:off x="4475975" y="4168825"/>
            <a:ext cx="1697100" cy="1161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3" name="Google Shape;5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0" y="1287875"/>
            <a:ext cx="5857774" cy="13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475" y="2800275"/>
            <a:ext cx="2737350" cy="27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200" y="1618250"/>
            <a:ext cx="1694051" cy="169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/>
          <p:nvPr/>
        </p:nvSpPr>
        <p:spPr>
          <a:xfrm>
            <a:off x="2418575" y="344175"/>
            <a:ext cx="37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1"/>
          <p:cNvSpPr txBox="1"/>
          <p:nvPr/>
        </p:nvSpPr>
        <p:spPr>
          <a:xfrm>
            <a:off x="2161600" y="3942475"/>
            <a:ext cx="4507500" cy="6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“Year” —- Most important</a:t>
            </a:r>
            <a:endParaRPr sz="13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“Manual” —-- Least important</a:t>
            </a:r>
            <a:endParaRPr sz="13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1" name="Google Shape;591;p51"/>
          <p:cNvSpPr txBox="1"/>
          <p:nvPr/>
        </p:nvSpPr>
        <p:spPr>
          <a:xfrm>
            <a:off x="1164850" y="603175"/>
            <a:ext cx="65010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Which feature is most / least important??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92" name="Google Shape;5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850" y="1171525"/>
            <a:ext cx="6501000" cy="258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600" y="3759025"/>
            <a:ext cx="1694051" cy="169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00" y="2243200"/>
            <a:ext cx="2370593" cy="197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334" y="2256978"/>
            <a:ext cx="2116601" cy="1947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/>
          <p:nvPr/>
        </p:nvCxnSpPr>
        <p:spPr>
          <a:xfrm>
            <a:off x="3310177" y="2904826"/>
            <a:ext cx="2230500" cy="0"/>
          </a:xfrm>
          <a:prstGeom prst="straightConnector1">
            <a:avLst/>
          </a:prstGeom>
          <a:noFill/>
          <a:ln cap="flat" cmpd="sng" w="28575">
            <a:solidFill>
              <a:srgbClr val="C9DAF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 txBox="1"/>
          <p:nvPr/>
        </p:nvSpPr>
        <p:spPr>
          <a:xfrm>
            <a:off x="3846308" y="2459459"/>
            <a:ext cx="115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Target Encoding</a:t>
            </a:r>
            <a:endParaRPr/>
          </a:p>
        </p:txBody>
      </p:sp>
      <p:cxnSp>
        <p:nvCxnSpPr>
          <p:cNvPr id="94" name="Google Shape;94;p16"/>
          <p:cNvCxnSpPr/>
          <p:nvPr/>
        </p:nvCxnSpPr>
        <p:spPr>
          <a:xfrm>
            <a:off x="4425414" y="3261155"/>
            <a:ext cx="0" cy="8280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6"/>
          <p:cNvSpPr txBox="1"/>
          <p:nvPr/>
        </p:nvSpPr>
        <p:spPr>
          <a:xfrm>
            <a:off x="3702992" y="4272032"/>
            <a:ext cx="1645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D9EAD3"/>
                </a:solidFill>
                <a:latin typeface="Montserrat"/>
                <a:ea typeface="Montserrat"/>
                <a:cs typeface="Montserrat"/>
                <a:sym typeface="Montserrat"/>
              </a:rPr>
              <a:t>Maruti </a:t>
            </a:r>
            <a:r>
              <a:rPr b="1" lang="en" sz="13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" sz="13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1.2</a:t>
            </a:r>
            <a:endParaRPr b="1" sz="13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D9EAD3"/>
                </a:solidFill>
                <a:latin typeface="Montserrat"/>
                <a:ea typeface="Montserrat"/>
                <a:cs typeface="Montserrat"/>
                <a:sym typeface="Montserrat"/>
              </a:rPr>
              <a:t>Hyundai </a:t>
            </a:r>
            <a:r>
              <a:rPr b="1" lang="en" sz="13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- 3.3</a:t>
            </a:r>
            <a:endParaRPr b="1" sz="13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n" sz="1300">
                <a:solidFill>
                  <a:srgbClr val="D9EAD3"/>
                </a:solidFill>
                <a:latin typeface="Montserrat"/>
                <a:ea typeface="Montserrat"/>
                <a:cs typeface="Montserrat"/>
                <a:sym typeface="Montserrat"/>
              </a:rPr>
              <a:t>Ford </a:t>
            </a:r>
            <a:r>
              <a:rPr b="1" lang="en" sz="13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- 5.70</a:t>
            </a:r>
            <a:endParaRPr b="1" sz="13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/>
          <p:cNvSpPr txBox="1"/>
          <p:nvPr/>
        </p:nvSpPr>
        <p:spPr>
          <a:xfrm rot="-5400000">
            <a:off x="2869596" y="4548593"/>
            <a:ext cx="11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 E A N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 flipH="1" rot="10800000">
            <a:off x="5169958" y="4445828"/>
            <a:ext cx="1625400" cy="493800"/>
          </a:xfrm>
          <a:prstGeom prst="bentConnector3">
            <a:avLst>
              <a:gd fmla="val 100009" name="adj1"/>
            </a:avLst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" name="Google Shape;98;p16"/>
          <p:cNvSpPr txBox="1"/>
          <p:nvPr/>
        </p:nvSpPr>
        <p:spPr>
          <a:xfrm>
            <a:off x="6795389" y="4272040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Replace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29850" y="906675"/>
            <a:ext cx="8371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9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Make: </a:t>
            </a:r>
            <a:r>
              <a:rPr lang="en" sz="12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41 categories					</a:t>
            </a:r>
            <a:endParaRPr sz="12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Using One Hot Encoding will result in a lot of dimensions -&gt;</a:t>
            </a: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curse of dimensionality  </a:t>
            </a:r>
            <a:endParaRPr sz="1200">
              <a:solidFill>
                <a:schemeClr val="dk1"/>
              </a:solidFill>
              <a:highlight>
                <a:srgbClr val="FF00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Hence, </a:t>
            </a:r>
            <a:r>
              <a:rPr lang="en" sz="1200">
                <a:solidFill>
                  <a:srgbClr val="FFE59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Target Encoding</a:t>
            </a:r>
            <a:endParaRPr sz="1300">
              <a:solidFill>
                <a:srgbClr val="FFE59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2755650" y="154878"/>
            <a:ext cx="3632700" cy="557100"/>
          </a:xfrm>
          <a:prstGeom prst="rect">
            <a:avLst/>
          </a:prstGeom>
          <a:noFill/>
          <a:ln cap="flat" cmpd="sng" w="9525">
            <a:solidFill>
              <a:srgbClr val="F7F7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76750" lIns="176750" spcFirstLastPara="1" rIns="176750" wrap="square" tIns="1767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Revision</a:t>
            </a:r>
            <a:r>
              <a:rPr b="1" lang="en" sz="13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 - Target Variable Encoding</a:t>
            </a:r>
            <a:endParaRPr b="1" sz="13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25150" y="4340700"/>
            <a:ext cx="22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Target encoding replaces the categories with a number representing the average target value associated with each category.</a:t>
            </a:r>
            <a:endParaRPr sz="1200">
              <a:solidFill>
                <a:srgbClr val="FF99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671550" y="1728778"/>
            <a:ext cx="7800900" cy="854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'make'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df.groupby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'make'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b="1"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'selling_price'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.transform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'mean'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'model'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df.groupby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'model'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b="1"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'selling_price'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.transform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'mean'</a:t>
            </a:r>
            <a:r>
              <a:rPr b="1" lang="en" sz="14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888" y="2572694"/>
            <a:ext cx="3340225" cy="33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3822925" y="325417"/>
            <a:ext cx="1498200" cy="572400"/>
          </a:xfrm>
          <a:prstGeom prst="rect">
            <a:avLst/>
          </a:prstGeom>
          <a:noFill/>
          <a:ln cap="flat" cmpd="sng" w="9525">
            <a:solidFill>
              <a:srgbClr val="F7F7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76750" lIns="176750" spcFirstLastPara="1" rIns="176750" wrap="square" tIns="1767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Line of Code</a:t>
            </a:r>
            <a:endParaRPr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3115275" y="135422"/>
            <a:ext cx="2785800" cy="557100"/>
          </a:xfrm>
          <a:prstGeom prst="rect">
            <a:avLst/>
          </a:prstGeom>
          <a:noFill/>
          <a:ln cap="flat" cmpd="sng" w="9525">
            <a:solidFill>
              <a:srgbClr val="F7F7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76750" lIns="176750" spcFirstLastPara="1" rIns="176750" wrap="square" tIns="1767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Revision - Scaling the Data</a:t>
            </a:r>
            <a:endParaRPr b="1" sz="13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650" y="1338056"/>
            <a:ext cx="26098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00" y="2842500"/>
            <a:ext cx="11144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925" y="2842500"/>
            <a:ext cx="1123950" cy="13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8"/>
          <p:cNvCxnSpPr/>
          <p:nvPr/>
        </p:nvCxnSpPr>
        <p:spPr>
          <a:xfrm>
            <a:off x="2114750" y="3930111"/>
            <a:ext cx="14535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8"/>
          <p:cNvSpPr txBox="1"/>
          <p:nvPr/>
        </p:nvSpPr>
        <p:spPr>
          <a:xfrm>
            <a:off x="2343625" y="3450167"/>
            <a:ext cx="9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Scaling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3535050" y="1414164"/>
            <a:ext cx="17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 - Max Scaler</a:t>
            </a:r>
            <a:endParaRPr>
              <a:solidFill>
                <a:srgbClr val="FF00FF"/>
              </a:solidFill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2726650" y="2215972"/>
            <a:ext cx="0" cy="11322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7500" y="4694583"/>
            <a:ext cx="1638300" cy="75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8"/>
          <p:cNvCxnSpPr/>
          <p:nvPr/>
        </p:nvCxnSpPr>
        <p:spPr>
          <a:xfrm rot="10800000">
            <a:off x="2726650" y="4125117"/>
            <a:ext cx="0" cy="4848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6875" y="1422639"/>
            <a:ext cx="17811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6315700" y="2437778"/>
            <a:ext cx="6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7839700" y="2437778"/>
            <a:ext cx="6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Max</a:t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6107150" y="3348175"/>
            <a:ext cx="2352000" cy="204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6107149" y="3428667"/>
            <a:ext cx="2263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Note:</a:t>
            </a:r>
            <a:endParaRPr sz="1000">
              <a:solidFill>
                <a:srgbClr val="66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Since all the features are in different ranges, we need to scale the data.</a:t>
            </a:r>
            <a:endParaRPr sz="1000">
              <a:solidFill>
                <a:srgbClr val="66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Later we will see why is scaling important</a:t>
            </a:r>
            <a:endParaRPr sz="1000">
              <a:solidFill>
                <a:srgbClr val="66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/>
        </p:nvSpPr>
        <p:spPr>
          <a:xfrm>
            <a:off x="671550" y="1305444"/>
            <a:ext cx="7800900" cy="1569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sklearn.preprocessing </a:t>
            </a:r>
            <a:r>
              <a:rPr b="1" lang="en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MinMaxScaler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scaler = MinMaxScaler</a:t>
            </a:r>
            <a:r>
              <a:rPr b="1" lang="en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df = pd.DataFrame</a:t>
            </a:r>
            <a:r>
              <a:rPr b="1" lang="en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scaler.fit_transform</a:t>
            </a:r>
            <a:r>
              <a:rPr b="1" lang="en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b="1" lang="en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columns=df.columns</a:t>
            </a:r>
            <a:r>
              <a:rPr b="1" lang="en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888" y="2657361"/>
            <a:ext cx="3340225" cy="33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3822925" y="325417"/>
            <a:ext cx="1498200" cy="572400"/>
          </a:xfrm>
          <a:prstGeom prst="rect">
            <a:avLst/>
          </a:prstGeom>
          <a:noFill/>
          <a:ln cap="flat" cmpd="sng" w="9525">
            <a:solidFill>
              <a:srgbClr val="F7F7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76750" lIns="176750" spcFirstLastPara="1" rIns="176750" wrap="square" tIns="1767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Line of Code</a:t>
            </a:r>
            <a:endParaRPr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3749550" y="182333"/>
            <a:ext cx="1644900" cy="572400"/>
          </a:xfrm>
          <a:prstGeom prst="rect">
            <a:avLst/>
          </a:prstGeom>
          <a:noFill/>
          <a:ln cap="flat" cmpd="sng" w="9525">
            <a:solidFill>
              <a:srgbClr val="F7F7F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76750" lIns="176750" spcFirstLastPara="1" rIns="176750" wrap="square" tIns="1767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Notation</a:t>
            </a:r>
            <a:endParaRPr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5394450" y="1561639"/>
            <a:ext cx="189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D5D5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b="1" lang="en" sz="1200">
                <a:solidFill>
                  <a:srgbClr val="D5D5D5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en" sz="1200">
                <a:solidFill>
                  <a:srgbClr val="D5D5D5"/>
                </a:solidFill>
                <a:latin typeface="Montserrat"/>
                <a:ea typeface="Montserrat"/>
                <a:cs typeface="Montserrat"/>
                <a:sym typeface="Montserrat"/>
              </a:rPr>
              <a:t> no. of samples</a:t>
            </a:r>
            <a:endParaRPr b="1" sz="1200">
              <a:solidFill>
                <a:srgbClr val="D5D5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D5D5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r>
              <a:rPr b="1" lang="en" sz="1200">
                <a:solidFill>
                  <a:srgbClr val="D5D5D5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en" sz="1200">
                <a:solidFill>
                  <a:srgbClr val="D5D5D5"/>
                </a:solidFill>
                <a:latin typeface="Montserrat"/>
                <a:ea typeface="Montserrat"/>
                <a:cs typeface="Montserrat"/>
                <a:sym typeface="Montserrat"/>
              </a:rPr>
              <a:t> no. of features</a:t>
            </a:r>
            <a:endParaRPr b="1" sz="1200">
              <a:solidFill>
                <a:srgbClr val="D5D5D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D5D5"/>
                </a:solidFill>
                <a:latin typeface="Montserrat"/>
                <a:ea typeface="Montserrat"/>
                <a:cs typeface="Montserrat"/>
                <a:sym typeface="Montserrat"/>
              </a:rPr>
              <a:t>n </a:t>
            </a:r>
            <a:r>
              <a:rPr b="1" lang="en" sz="1200">
                <a:solidFill>
                  <a:srgbClr val="D5D5D5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en" sz="1200">
                <a:solidFill>
                  <a:srgbClr val="D5D5D5"/>
                </a:solidFill>
                <a:latin typeface="Montserrat"/>
                <a:ea typeface="Montserrat"/>
                <a:cs typeface="Montserrat"/>
                <a:sym typeface="Montserrat"/>
              </a:rPr>
              <a:t> no. of classes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4735800" y="4520425"/>
            <a:ext cx="4195800" cy="841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76750" lIns="176750" spcFirstLastPara="1" rIns="176750" wrap="square" tIns="1767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Don't get intimidated by the terms,</a:t>
            </a:r>
            <a:endParaRPr b="1" sz="105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we will go through all of them as we proceed with this module.</a:t>
            </a:r>
            <a:endParaRPr b="1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450" y="3689949"/>
            <a:ext cx="2054258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25" y="907133"/>
            <a:ext cx="3935906" cy="465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458" y="2896800"/>
            <a:ext cx="1390492" cy="56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3168200" y="4812194"/>
            <a:ext cx="1085400" cy="6336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2902950" y="344575"/>
            <a:ext cx="333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 of generalization in ML </a:t>
            </a:r>
            <a:endParaRPr sz="1700"/>
          </a:p>
        </p:txBody>
      </p:sp>
      <p:sp>
        <p:nvSpPr>
          <p:cNvPr id="151" name="Google Shape;151;p21"/>
          <p:cNvSpPr txBox="1"/>
          <p:nvPr/>
        </p:nvSpPr>
        <p:spPr>
          <a:xfrm>
            <a:off x="2542700" y="1086333"/>
            <a:ext cx="33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Assume you had m samples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89125" y="2023639"/>
            <a:ext cx="372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Using Historical data we train ML Model 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341900" y="3807917"/>
            <a:ext cx="8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00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Ideally, 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00" y="3842761"/>
            <a:ext cx="844800" cy="322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1"/>
          <p:cNvCxnSpPr>
            <a:stCxn id="156" idx="3"/>
          </p:cNvCxnSpPr>
          <p:nvPr/>
        </p:nvCxnSpPr>
        <p:spPr>
          <a:xfrm>
            <a:off x="2491205" y="2857500"/>
            <a:ext cx="518700" cy="103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1"/>
          <p:cNvSpPr txBox="1"/>
          <p:nvPr/>
        </p:nvSpPr>
        <p:spPr>
          <a:xfrm>
            <a:off x="3305850" y="2729283"/>
            <a:ext cx="159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Predicted Value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>
            <a:off x="2248750" y="3979333"/>
            <a:ext cx="13617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1"/>
          <p:cNvSpPr txBox="1"/>
          <p:nvPr/>
        </p:nvSpPr>
        <p:spPr>
          <a:xfrm>
            <a:off x="3731800" y="3641236"/>
            <a:ext cx="1597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FFD9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Original Price / Ground Truth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341900" y="4920528"/>
            <a:ext cx="280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for m samples at an average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650" y="4951011"/>
            <a:ext cx="844800" cy="322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1"/>
          <p:cNvCxnSpPr/>
          <p:nvPr/>
        </p:nvCxnSpPr>
        <p:spPr>
          <a:xfrm>
            <a:off x="4330225" y="5134361"/>
            <a:ext cx="347100" cy="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1"/>
          <p:cNvSpPr txBox="1"/>
          <p:nvPr/>
        </p:nvSpPr>
        <p:spPr>
          <a:xfrm>
            <a:off x="4857100" y="4915194"/>
            <a:ext cx="17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FF00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GOOD TRAINING</a:t>
            </a:r>
            <a:endParaRPr>
              <a:solidFill>
                <a:srgbClr val="FF00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350" y="973663"/>
            <a:ext cx="1361700" cy="61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125" y="2515050"/>
            <a:ext cx="2102080" cy="6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